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Lst>
  <p:notesMasterIdLst>
    <p:notesMasterId r:id="rId36"/>
  </p:notesMasterIdLst>
  <p:sldIdLst>
    <p:sldId id="301" r:id="rId6"/>
    <p:sldId id="343" r:id="rId7"/>
    <p:sldId id="283" r:id="rId8"/>
    <p:sldId id="328" r:id="rId9"/>
    <p:sldId id="309" r:id="rId10"/>
    <p:sldId id="292" r:id="rId11"/>
    <p:sldId id="310" r:id="rId12"/>
    <p:sldId id="335" r:id="rId13"/>
    <p:sldId id="344" r:id="rId14"/>
    <p:sldId id="278" r:id="rId15"/>
    <p:sldId id="316" r:id="rId16"/>
    <p:sldId id="345" r:id="rId17"/>
    <p:sldId id="331" r:id="rId18"/>
    <p:sldId id="333" r:id="rId19"/>
    <p:sldId id="290" r:id="rId20"/>
    <p:sldId id="267" r:id="rId21"/>
    <p:sldId id="337" r:id="rId22"/>
    <p:sldId id="325" r:id="rId23"/>
    <p:sldId id="321" r:id="rId24"/>
    <p:sldId id="312" r:id="rId25"/>
    <p:sldId id="338" r:id="rId26"/>
    <p:sldId id="293" r:id="rId27"/>
    <p:sldId id="339" r:id="rId28"/>
    <p:sldId id="322" r:id="rId29"/>
    <p:sldId id="323" r:id="rId30"/>
    <p:sldId id="326" r:id="rId31"/>
    <p:sldId id="329" r:id="rId32"/>
    <p:sldId id="297" r:id="rId33"/>
    <p:sldId id="334" r:id="rId34"/>
    <p:sldId id="29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E3E3"/>
    <a:srgbClr val="DEDEDE"/>
    <a:srgbClr val="E9E9E9"/>
    <a:srgbClr val="F4F4F4"/>
    <a:srgbClr val="F1D2C8"/>
    <a:srgbClr val="4F88BB"/>
    <a:srgbClr val="5B9BD5"/>
    <a:srgbClr val="F7EAE6"/>
    <a:srgbClr val="F3E0DA"/>
    <a:srgbClr val="E58E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5" autoAdjust="0"/>
    <p:restoredTop sz="78919" autoAdjust="0"/>
  </p:normalViewPr>
  <p:slideViewPr>
    <p:cSldViewPr snapToGrid="0">
      <p:cViewPr varScale="1">
        <p:scale>
          <a:sx n="89" d="100"/>
          <a:sy n="89" d="100"/>
        </p:scale>
        <p:origin x="1236" y="90"/>
      </p:cViewPr>
      <p:guideLst>
        <p:guide orient="horz" pos="2251"/>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1F2BB-BB40-47D4-9E5C-9C7B5C53968F}" type="datetimeFigureOut">
              <a:rPr lang="zh-CN" altLang="en-US" smtClean="0"/>
              <a:t>2018/8/7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9C2EE-62E6-4240-B0B4-7C2D603144CA}" type="slidenum">
              <a:rPr lang="zh-CN" altLang="en-US" smtClean="0"/>
              <a:t>‹#›</a:t>
            </a:fld>
            <a:endParaRPr lang="zh-CN" altLang="en-US"/>
          </a:p>
        </p:txBody>
      </p:sp>
    </p:spTree>
    <p:extLst>
      <p:ext uri="{BB962C8B-B14F-4D97-AF65-F5344CB8AC3E}">
        <p14:creationId xmlns:p14="http://schemas.microsoft.com/office/powerpoint/2010/main" val="4253053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a:t>
            </a:fld>
            <a:endParaRPr lang="zh-CN" altLang="en-US"/>
          </a:p>
        </p:txBody>
      </p:sp>
    </p:spTree>
    <p:extLst>
      <p:ext uri="{BB962C8B-B14F-4D97-AF65-F5344CB8AC3E}">
        <p14:creationId xmlns:p14="http://schemas.microsoft.com/office/powerpoint/2010/main" val="944716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审核分级的设计要求明确了之后，需要考虑就是如何分级，或者说分级的标准是什么？</a:t>
            </a:r>
            <a:endParaRPr lang="en-US" altLang="zh-CN" dirty="0" smtClean="0"/>
          </a:p>
          <a:p>
            <a:endParaRPr lang="en-US" altLang="zh-CN" dirty="0" smtClean="0"/>
          </a:p>
          <a:p>
            <a:r>
              <a:rPr lang="zh-CN" altLang="en-US" dirty="0" smtClean="0"/>
              <a:t>其实这个问题更偏向业务，我了解整体的业务内容，但是对于整个广告产品的认识还是比较浅显的，所以，我主动联系我们的产品与运营人员进行讨论，最终双方共同决定了上述的产品分级模型。</a:t>
            </a:r>
            <a:endParaRPr lang="en-US" altLang="zh-CN" dirty="0" smtClean="0"/>
          </a:p>
          <a:p>
            <a:endParaRPr lang="en-US" altLang="zh-CN" dirty="0" smtClean="0"/>
          </a:p>
          <a:p>
            <a:r>
              <a:rPr lang="zh-CN" altLang="en-US" dirty="0" smtClean="0"/>
              <a:t>我们主要是从商家的维度和产品的维度，对审核消息进行分级处理</a:t>
            </a:r>
            <a:endParaRPr lang="en-US" altLang="zh-CN" dirty="0" smtClean="0"/>
          </a:p>
          <a:p>
            <a:r>
              <a:rPr lang="en-US" altLang="zh-CN" baseline="0" dirty="0" smtClean="0"/>
              <a:t>1.  </a:t>
            </a:r>
            <a:r>
              <a:rPr lang="zh-CN" altLang="en-US" baseline="0" dirty="0" smtClean="0"/>
              <a:t>商家的维度来看，主要的衡量指标有，客户大盘的消耗情况，客户类型、以往的历史审核记录通过率，以及网站违规处罚扣分的情况</a:t>
            </a:r>
            <a:endParaRPr lang="en-US" altLang="zh-CN" baseline="0" dirty="0" smtClean="0"/>
          </a:p>
          <a:p>
            <a:pPr marL="0" indent="0">
              <a:buNone/>
            </a:pPr>
            <a:r>
              <a:rPr lang="en-US" altLang="zh-CN" baseline="0" dirty="0" smtClean="0"/>
              <a:t>2.  </a:t>
            </a:r>
            <a:r>
              <a:rPr lang="zh-CN" altLang="en-US" baseline="0" dirty="0" smtClean="0"/>
              <a:t>产品的维度，对于按时付费模型的</a:t>
            </a:r>
            <a:r>
              <a:rPr lang="en-US" altLang="zh-CN" baseline="0" dirty="0" smtClean="0"/>
              <a:t>CPT</a:t>
            </a:r>
            <a:r>
              <a:rPr lang="zh-CN" altLang="en-US" baseline="0" dirty="0" smtClean="0"/>
              <a:t>和基于点击的</a:t>
            </a:r>
            <a:r>
              <a:rPr lang="en-US" altLang="zh-CN" baseline="0" dirty="0" smtClean="0"/>
              <a:t>CPC</a:t>
            </a:r>
            <a:r>
              <a:rPr lang="zh-CN" altLang="en-US" baseline="0" dirty="0" smtClean="0"/>
              <a:t>，可以给</a:t>
            </a:r>
            <a:r>
              <a:rPr lang="en-US" altLang="zh-CN" baseline="0" dirty="0" smtClean="0"/>
              <a:t>CPT</a:t>
            </a:r>
            <a:r>
              <a:rPr lang="zh-CN" altLang="en-US" baseline="0" dirty="0" smtClean="0"/>
              <a:t>更高的优先级，而风险方面，一方面是行业风险，对于高危类目的商品，我们需要给其更高的处理优先级，用来降低网站潜在的法务风险，而另一个方面，</a:t>
            </a:r>
            <a:endParaRPr lang="en-US" altLang="zh-CN" baseline="0" dirty="0" smtClean="0"/>
          </a:p>
          <a:p>
            <a:pPr marL="0" indent="0">
              <a:buNone/>
            </a:pPr>
            <a:r>
              <a:rPr lang="en-US" altLang="zh-CN" baseline="0" dirty="0" smtClean="0"/>
              <a:t>Offer</a:t>
            </a:r>
            <a:r>
              <a:rPr lang="zh-CN" altLang="en-US" baseline="0" dirty="0" smtClean="0"/>
              <a:t>内容的修改，我们可以从</a:t>
            </a:r>
            <a:r>
              <a:rPr lang="en-US" altLang="zh-CN" baseline="0" dirty="0" smtClean="0"/>
              <a:t>offer</a:t>
            </a:r>
            <a:r>
              <a:rPr lang="zh-CN" altLang="en-US" baseline="0" dirty="0" smtClean="0"/>
              <a:t>的内容结构，按照曝光度，从标题、图片、属性和详情的角度，进行优先级的划分。</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为了提高模型的复用率，降低使用成本，将商家分层与产品风险值以及后续可能增加的新的维度进行整合，形成一个统一的审核分级模型，</a:t>
            </a:r>
            <a:endParaRPr lang="en-US" altLang="zh-CN" baseline="0" dirty="0" smtClean="0"/>
          </a:p>
          <a:p>
            <a:pPr marL="0" indent="0">
              <a:buNone/>
            </a:pPr>
            <a:r>
              <a:rPr lang="zh-CN" altLang="en-US" baseline="0" dirty="0" smtClean="0"/>
              <a:t>那这个模型，后续还可以新增维度，或者子维度，对外来说，由于提供了统一的审核分级模型，所以拓展性更好。</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10</a:t>
            </a:fld>
            <a:endParaRPr lang="zh-CN" altLang="en-US"/>
          </a:p>
        </p:txBody>
      </p:sp>
    </p:spTree>
    <p:extLst>
      <p:ext uri="{BB962C8B-B14F-4D97-AF65-F5344CB8AC3E}">
        <p14:creationId xmlns:p14="http://schemas.microsoft.com/office/powerpoint/2010/main" val="268754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分级的标准定下后，那随后的落入点也比较自然了，就是分级相关的信息如果获取？</a:t>
            </a:r>
            <a:endParaRPr lang="en-US" altLang="zh-CN" dirty="0" smtClean="0"/>
          </a:p>
          <a:p>
            <a:endParaRPr lang="en-US" altLang="zh-CN" dirty="0" smtClean="0"/>
          </a:p>
          <a:p>
            <a:r>
              <a:rPr lang="zh-CN" altLang="en-US" dirty="0" smtClean="0"/>
              <a:t>这个我们先看之前的链路模型</a:t>
            </a:r>
            <a:endParaRPr lang="en-US" altLang="zh-CN" dirty="0" smtClean="0"/>
          </a:p>
          <a:p>
            <a:endParaRPr lang="en-US" altLang="zh-CN" dirty="0" smtClean="0"/>
          </a:p>
          <a:p>
            <a:r>
              <a:rPr lang="zh-CN" altLang="en-US" dirty="0" smtClean="0"/>
              <a:t>这里可以看出：</a:t>
            </a:r>
            <a:endParaRPr lang="en-US" altLang="zh-CN" dirty="0" smtClean="0"/>
          </a:p>
          <a:p>
            <a:r>
              <a:rPr lang="en-US" altLang="zh-CN" dirty="0" smtClean="0"/>
              <a:t>1. </a:t>
            </a:r>
            <a:r>
              <a:rPr lang="zh-CN" altLang="en-US" dirty="0" smtClean="0"/>
              <a:t>分级信息散落在整个审核链路上</a:t>
            </a:r>
            <a:endParaRPr lang="en-US" altLang="zh-CN" dirty="0" smtClean="0"/>
          </a:p>
          <a:p>
            <a:r>
              <a:rPr lang="en-US" altLang="zh-CN" dirty="0" smtClean="0"/>
              <a:t>2. </a:t>
            </a:r>
            <a:r>
              <a:rPr lang="zh-CN" altLang="en-US" dirty="0" smtClean="0"/>
              <a:t>分级打标生成人审工单的时候，可以意味着是整个审核的末尾</a:t>
            </a:r>
            <a:endParaRPr lang="en-US" altLang="zh-CN" dirty="0" smtClean="0"/>
          </a:p>
          <a:p>
            <a:r>
              <a:rPr lang="en-US" altLang="zh-CN" dirty="0" smtClean="0"/>
              <a:t>3. </a:t>
            </a:r>
            <a:r>
              <a:rPr lang="zh-CN" altLang="en-US" dirty="0" smtClean="0"/>
              <a:t>这就需要，我们聚集分散在链路上的信息，形成一个整体的分级信息上下文</a:t>
            </a:r>
            <a:endParaRPr lang="en-US" altLang="zh-CN" dirty="0" smtClean="0"/>
          </a:p>
          <a:p>
            <a:endParaRPr lang="en-US" altLang="zh-CN" dirty="0" smtClean="0"/>
          </a:p>
          <a:p>
            <a:r>
              <a:rPr lang="zh-CN" altLang="en-US" dirty="0" smtClean="0"/>
              <a:t>同一条链路的话，直接使用鹰眼的用户自定义数据，就可以通过中间件整合的能力，将上游信息传递到下游</a:t>
            </a:r>
            <a:endParaRPr lang="en-US" altLang="zh-CN" dirty="0" smtClean="0"/>
          </a:p>
          <a:p>
            <a:r>
              <a:rPr lang="zh-CN" altLang="en-US" dirty="0" smtClean="0"/>
              <a:t>但是，同步链路到广告</a:t>
            </a:r>
            <a:r>
              <a:rPr lang="en-US" altLang="zh-CN" dirty="0" err="1" smtClean="0"/>
              <a:t>db</a:t>
            </a:r>
            <a:r>
              <a:rPr lang="zh-CN" altLang="en-US" dirty="0" smtClean="0"/>
              <a:t>，然后到审核链路，整体链路中间断掉了</a:t>
            </a:r>
            <a:endParaRPr lang="en-US" altLang="zh-CN" dirty="0" smtClean="0"/>
          </a:p>
          <a:p>
            <a:endParaRPr lang="en-US" altLang="zh-CN" dirty="0" smtClean="0"/>
          </a:p>
          <a:p>
            <a:r>
              <a:rPr lang="zh-CN" altLang="en-US" dirty="0" smtClean="0"/>
              <a:t>而之前我在了解业务的整体架构时，知道业务平台，之前做日志中心，将鹰眼的</a:t>
            </a:r>
            <a:r>
              <a:rPr lang="en-US" altLang="zh-CN" dirty="0" err="1" smtClean="0"/>
              <a:t>traceId</a:t>
            </a:r>
            <a:r>
              <a:rPr lang="zh-CN" altLang="en-US" dirty="0" smtClean="0"/>
              <a:t>，留存在了数据库中，这意味着，审核链路是可以获取到同步链路上的</a:t>
            </a:r>
            <a:r>
              <a:rPr lang="en-US" altLang="zh-CN" dirty="0" err="1" smtClean="0"/>
              <a:t>traceId</a:t>
            </a:r>
            <a:r>
              <a:rPr lang="zh-CN" altLang="en-US" dirty="0" smtClean="0"/>
              <a:t>信息的，那其实整个链路已经打通了，</a:t>
            </a:r>
            <a:endParaRPr lang="en-US" altLang="zh-CN" dirty="0" smtClean="0"/>
          </a:p>
          <a:p>
            <a:r>
              <a:rPr lang="zh-CN" altLang="en-US" dirty="0" smtClean="0"/>
              <a:t>我们需要的是，将同步链路上的分级信息做个中转即可，下面是整个信息采集过程的流程图。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11</a:t>
            </a:fld>
            <a:endParaRPr lang="zh-CN" altLang="en-US"/>
          </a:p>
        </p:txBody>
      </p:sp>
    </p:spTree>
    <p:extLst>
      <p:ext uri="{BB962C8B-B14F-4D97-AF65-F5344CB8AC3E}">
        <p14:creationId xmlns:p14="http://schemas.microsoft.com/office/powerpoint/2010/main" val="220703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从左边的图来看，依次是。。。</a:t>
            </a:r>
            <a:endParaRPr lang="en-US" altLang="zh-CN" dirty="0" smtClean="0"/>
          </a:p>
          <a:p>
            <a:endParaRPr lang="en-US" altLang="zh-CN" dirty="0" smtClean="0"/>
          </a:p>
          <a:p>
            <a:r>
              <a:rPr lang="zh-CN" altLang="en-US" dirty="0" smtClean="0"/>
              <a:t>那右边是实际的分级上下文</a:t>
            </a:r>
            <a:r>
              <a:rPr lang="zh-CN" altLang="en-US" baseline="0" dirty="0" smtClean="0"/>
              <a:t>的实例图，可以看到整个数据流的变化过程</a:t>
            </a:r>
            <a:endParaRPr lang="en-US" altLang="zh-CN" baseline="0" dirty="0" smtClean="0"/>
          </a:p>
          <a:p>
            <a:endParaRPr lang="en-US" altLang="zh-CN" baseline="0" dirty="0" smtClean="0"/>
          </a:p>
          <a:p>
            <a:r>
              <a:rPr lang="zh-CN" altLang="en-US" baseline="0" dirty="0" smtClean="0"/>
              <a:t>那分级信息也获取到了，后续要做的，就是对分级信息进行计算出优先级，这个就谈到了，分级策略的问题。</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12</a:t>
            </a:fld>
            <a:endParaRPr lang="zh-CN" altLang="en-US"/>
          </a:p>
        </p:txBody>
      </p:sp>
    </p:spTree>
    <p:extLst>
      <p:ext uri="{BB962C8B-B14F-4D97-AF65-F5344CB8AC3E}">
        <p14:creationId xmlns:p14="http://schemas.microsoft.com/office/powerpoint/2010/main" val="362225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由于，之前产品的模型是分级模型，而分级模型本身就存在维度的概念，同时各维度也有自己的影响因子，所以，这块自然想到的是，基于权重分配的分级策略</a:t>
            </a:r>
            <a:endParaRPr lang="en-US" altLang="zh-CN" dirty="0" smtClean="0"/>
          </a:p>
          <a:p>
            <a:pPr marL="0" indent="0">
              <a:buNone/>
            </a:pPr>
            <a:r>
              <a:rPr lang="zh-CN" altLang="en-US" dirty="0" smtClean="0"/>
              <a:t>具体来说，就是给每个维度分配权重，同时，给维度的影响因子分配权重，然后，结合分级上下文的信息，计算出最终的权值，从而导出本次审核的优先级。</a:t>
            </a:r>
            <a:endParaRPr lang="en-US" altLang="zh-CN" dirty="0" smtClean="0"/>
          </a:p>
          <a:p>
            <a:pPr marL="0" indent="0">
              <a:buNone/>
            </a:pPr>
            <a:r>
              <a:rPr lang="zh-CN" altLang="en-US" dirty="0" smtClean="0"/>
              <a:t>这块还有一部分的原因是，和算法同学讨论过，基于权重分配的分级策略，后期可以结合整个广告平台的大数据，进行算法模型的迁移，而这块对于应用来说是没有影响的，</a:t>
            </a:r>
            <a:endParaRPr lang="en-US" altLang="zh-CN" dirty="0" smtClean="0"/>
          </a:p>
          <a:p>
            <a:pPr marL="0" indent="0">
              <a:buNone/>
            </a:pPr>
            <a:r>
              <a:rPr lang="zh-CN" altLang="en-US" dirty="0" smtClean="0"/>
              <a:t>因为对于应用来说，只关心其优先级。</a:t>
            </a:r>
            <a:endParaRPr lang="en-US" altLang="zh-CN" dirty="0" smtClean="0"/>
          </a:p>
          <a:p>
            <a:pPr marL="0" indent="0">
              <a:buNone/>
            </a:pPr>
            <a:endParaRPr lang="en-US" altLang="zh-CN" dirty="0" smtClean="0"/>
          </a:p>
          <a:p>
            <a:pPr marL="0" indent="0">
              <a:buNone/>
            </a:pPr>
            <a:r>
              <a:rPr lang="zh-CN" altLang="en-US" dirty="0" smtClean="0"/>
              <a:t>那设计方案定下来后，就是具体的实现手段是怎样的？</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550037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这里主要的考量点是，优先级的计算要有一定的拓展性，主要原因是业务方面的考量。</a:t>
            </a:r>
            <a:endParaRPr lang="en-US" altLang="zh-CN" dirty="0" smtClean="0"/>
          </a:p>
          <a:p>
            <a:pPr marL="0" indent="0">
              <a:buNone/>
            </a:pPr>
            <a:r>
              <a:rPr lang="zh-CN" altLang="en-US" dirty="0" smtClean="0"/>
              <a:t>因为主站的业务特点是售卖，那销售的策略可能会发生变化，比如，正常的时段的售卖，和大促时段的售卖，主推的商品是不一样的，那这个时候，就会出现，某些种类的商品</a:t>
            </a:r>
            <a:endParaRPr lang="en-US" altLang="zh-CN" dirty="0" smtClean="0"/>
          </a:p>
          <a:p>
            <a:pPr marL="0" indent="0">
              <a:buNone/>
            </a:pPr>
            <a:r>
              <a:rPr lang="zh-CN" altLang="en-US" dirty="0" smtClean="0"/>
              <a:t>频繁的进审，要保证这些商品能够及时上架，那这个时候，必然会对分级策略进行调整，所以，最后设计方案是，将分级权重的配置与权重计算分开，保证整体方案的拓展性。</a:t>
            </a:r>
            <a:endParaRPr lang="en-US" altLang="zh-CN" dirty="0" smtClean="0"/>
          </a:p>
          <a:p>
            <a:pPr marL="0" indent="0">
              <a:buNone/>
            </a:pPr>
            <a:endParaRPr lang="en-US" altLang="zh-CN" dirty="0" smtClean="0"/>
          </a:p>
          <a:p>
            <a:pPr marL="0" indent="0">
              <a:buNone/>
            </a:pPr>
            <a:r>
              <a:rPr lang="zh-CN" altLang="en-US" dirty="0" smtClean="0"/>
              <a:t>举个例子，比如开学季，数码产品专场，那数码产品对应的产品，可能会给商品增加一些数码专场的信息或者</a:t>
            </a:r>
            <a:r>
              <a:rPr lang="en-US" altLang="zh-CN" dirty="0" smtClean="0"/>
              <a:t>logo</a:t>
            </a:r>
            <a:r>
              <a:rPr lang="zh-CN" altLang="en-US" dirty="0" smtClean="0"/>
              <a:t>，那这个时候，就会出现大量数码类的产品进审的情况。我们其实可以将数码产品类目调高优先级，</a:t>
            </a:r>
            <a:endParaRPr lang="en-US" altLang="zh-CN" dirty="0" smtClean="0"/>
          </a:p>
          <a:p>
            <a:pPr marL="0" indent="0">
              <a:buNone/>
            </a:pPr>
            <a:r>
              <a:rPr lang="zh-CN" altLang="en-US" dirty="0" smtClean="0"/>
              <a:t>先将这批商品审核完毕。</a:t>
            </a:r>
            <a:endParaRPr lang="en-US" altLang="zh-CN" dirty="0" smtClean="0"/>
          </a:p>
          <a:p>
            <a:pPr marL="0" indent="0">
              <a:buNone/>
            </a:pPr>
            <a:endParaRPr lang="en-US" altLang="zh-CN" dirty="0" smtClean="0"/>
          </a:p>
          <a:p>
            <a:pPr marL="228600" indent="-228600">
              <a:buAutoNum type="arabicPeriod"/>
            </a:pPr>
            <a:r>
              <a:rPr lang="zh-CN" altLang="en-US" baseline="0" dirty="0" smtClean="0"/>
              <a:t>分级权重由运营人员在系统</a:t>
            </a:r>
            <a:r>
              <a:rPr lang="en-US" altLang="zh-CN" baseline="0" dirty="0" err="1" smtClean="0"/>
              <a:t>bss</a:t>
            </a:r>
            <a:r>
              <a:rPr lang="zh-CN" altLang="en-US" baseline="0" dirty="0" smtClean="0"/>
              <a:t>后台进行配置，可以保证，针对不同的场景进行自定义化的模板化配置</a:t>
            </a:r>
            <a:endParaRPr lang="en-US" altLang="zh-CN" baseline="0" dirty="0" smtClean="0"/>
          </a:p>
          <a:p>
            <a:pPr marL="228600" indent="-228600">
              <a:buAutoNum type="arabicPeriod"/>
            </a:pPr>
            <a:r>
              <a:rPr lang="zh-CN" altLang="en-US" baseline="0" dirty="0" smtClean="0"/>
              <a:t>而分级表达式的计算，开发人员可以在</a:t>
            </a:r>
            <a:r>
              <a:rPr lang="en-US" altLang="zh-CN" baseline="0" dirty="0" smtClean="0"/>
              <a:t>Diamond</a:t>
            </a:r>
            <a:r>
              <a:rPr lang="zh-CN" altLang="en-US" baseline="0" dirty="0" smtClean="0"/>
              <a:t>里进行表达式配置，可以动态调整计算规则</a:t>
            </a:r>
            <a:endParaRPr lang="en-US" altLang="zh-CN" baseline="0" dirty="0" smtClean="0"/>
          </a:p>
          <a:p>
            <a:pPr marL="228600" indent="-228600">
              <a:buAutoNum type="arabicPeriod"/>
            </a:pPr>
            <a:r>
              <a:rPr lang="zh-CN" altLang="en-US" baseline="0" dirty="0" smtClean="0"/>
              <a:t>程序通过激活使用</a:t>
            </a:r>
            <a:r>
              <a:rPr lang="en-US" altLang="zh-CN" baseline="0" dirty="0" smtClean="0"/>
              <a:t>aviator</a:t>
            </a:r>
            <a:r>
              <a:rPr lang="zh-CN" altLang="en-US" baseline="0" dirty="0" smtClean="0"/>
              <a:t>表达式的方式，进行分级结果的计算</a:t>
            </a:r>
            <a:endParaRPr lang="en-US" altLang="zh-CN" baseline="0" dirty="0" smtClean="0"/>
          </a:p>
          <a:p>
            <a:pPr marL="228600" indent="-228600">
              <a:buAutoNum type="arabicPeriod"/>
            </a:pPr>
            <a:endParaRPr lang="en-US" altLang="zh-CN" baseline="0" dirty="0" smtClean="0"/>
          </a:p>
          <a:p>
            <a:pPr marL="0" indent="0">
              <a:buNone/>
            </a:pPr>
            <a:r>
              <a:rPr lang="zh-CN" altLang="en-US" baseline="0" dirty="0" smtClean="0"/>
              <a:t>分级策略这块主要是采用了策略模式，可以对外隐藏计算的方式，可以是基于人工配置的分级，也可以是后期经过改进的算法计算模型，这对于程序来说，应该是可选并且透明的。</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244871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总结一下，分级模型能对现有的产品，产生的影响</a:t>
            </a:r>
            <a:endParaRPr lang="en-US" altLang="zh-CN" dirty="0" smtClean="0"/>
          </a:p>
          <a:p>
            <a:endParaRPr lang="en-US" altLang="zh-CN" dirty="0" smtClean="0"/>
          </a:p>
          <a:p>
            <a:r>
              <a:rPr lang="zh-CN" altLang="en-US" dirty="0" smtClean="0"/>
              <a:t>总体来说，体现在两个方面</a:t>
            </a:r>
            <a:endParaRPr lang="en-US" altLang="zh-CN" dirty="0" smtClean="0"/>
          </a:p>
          <a:p>
            <a:pPr marL="228600" indent="-228600">
              <a:buAutoNum type="arabicPeriod"/>
            </a:pPr>
            <a:r>
              <a:rPr lang="zh-CN" altLang="en-US" baseline="0" dirty="0" smtClean="0"/>
              <a:t>能在审核消息堆积的情况下，缓解产品消耗</a:t>
            </a:r>
            <a:endParaRPr lang="en-US" altLang="zh-CN" baseline="0" dirty="0" smtClean="0"/>
          </a:p>
          <a:p>
            <a:pPr marL="228600" indent="-228600">
              <a:buAutoNum type="arabicPeriod"/>
            </a:pPr>
            <a:r>
              <a:rPr lang="zh-CN" altLang="en-US" baseline="0" dirty="0" smtClean="0"/>
              <a:t>能够针对特殊情况，处理更高优先级的工单</a:t>
            </a:r>
            <a:endParaRPr lang="en-US" altLang="zh-CN" baseline="0" dirty="0" smtClean="0"/>
          </a:p>
          <a:p>
            <a:pPr marL="228600" indent="-228600">
              <a:buAutoNum type="arabicPeriod"/>
            </a:pPr>
            <a:r>
              <a:rPr lang="zh-CN" altLang="en-US" baseline="0" dirty="0" smtClean="0"/>
              <a:t>相应的，可以针对场景做动态化的配置</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15</a:t>
            </a:fld>
            <a:endParaRPr lang="zh-CN" altLang="en-US"/>
          </a:p>
        </p:txBody>
      </p:sp>
    </p:spTree>
    <p:extLst>
      <p:ext uri="{BB962C8B-B14F-4D97-AF65-F5344CB8AC3E}">
        <p14:creationId xmlns:p14="http://schemas.microsoft.com/office/powerpoint/2010/main" val="202341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那分级模型存在哪些问题，或者注意的事项呢？</a:t>
            </a:r>
            <a:endParaRPr lang="en-US" altLang="zh-CN" dirty="0" smtClean="0"/>
          </a:p>
          <a:p>
            <a:endParaRPr lang="en-US" altLang="zh-CN" dirty="0" smtClean="0"/>
          </a:p>
          <a:p>
            <a:pPr marL="228600" indent="-228600">
              <a:buAutoNum type="arabicPeriod"/>
            </a:pPr>
            <a:r>
              <a:rPr lang="zh-CN" altLang="en-US" dirty="0" smtClean="0"/>
              <a:t>饥饿问题：既然有优先级，那就需要考虑饥饿的问题，这里，程序是通过将各个优先级覆盖，保证人工审核，申请工单时，高低优先级的工单会按照比例派（</a:t>
            </a:r>
            <a:r>
              <a:rPr lang="en-US" altLang="zh-CN" dirty="0" smtClean="0"/>
              <a:t>6:3:1</a:t>
            </a:r>
            <a:r>
              <a:rPr lang="zh-CN" altLang="en-US" dirty="0" smtClean="0"/>
              <a:t>）发给审核人员</a:t>
            </a:r>
            <a:endParaRPr lang="en-US" altLang="zh-CN" dirty="0" smtClean="0"/>
          </a:p>
          <a:p>
            <a:pPr marL="0" indent="0">
              <a:buNone/>
            </a:pPr>
            <a:r>
              <a:rPr lang="zh-CN" altLang="en-US" dirty="0" smtClean="0"/>
              <a:t>这样就可以保证审核不存在饥饿问题，同时，如果当天审核出现堆积，我们这边有相应的预报警措施，运营人员可以通过加派人手的方式，保证后续工单可以被完全处理掉。</a:t>
            </a:r>
            <a:endParaRPr lang="en-US" altLang="zh-CN" dirty="0" smtClean="0"/>
          </a:p>
          <a:p>
            <a:r>
              <a:rPr lang="en-US" altLang="zh-CN" dirty="0" smtClean="0"/>
              <a:t>2. </a:t>
            </a:r>
            <a:r>
              <a:rPr lang="zh-CN" altLang="en-US" dirty="0" smtClean="0"/>
              <a:t>分级模型效果：通过算法改进分级模型，而不是手动配置权重的方式进行调整，因为，本质上我们现在计算的分级信息也通过分类好的样本数据计算得出的，所以这块后续可以和算法人员对接，将现有的计算模式转化为算法模型。</a:t>
            </a:r>
            <a:endParaRPr lang="en-US" altLang="zh-CN" dirty="0" smtClean="0"/>
          </a:p>
          <a:p>
            <a:r>
              <a:rPr lang="en-US" altLang="zh-CN" dirty="0" smtClean="0"/>
              <a:t>3. </a:t>
            </a:r>
            <a:r>
              <a:rPr lang="en-US" altLang="zh-CN" dirty="0" err="1" smtClean="0"/>
              <a:t>Tair</a:t>
            </a:r>
            <a:r>
              <a:rPr lang="zh-CN" altLang="en-US" dirty="0" smtClean="0"/>
              <a:t>传递分级信息，那需要对</a:t>
            </a:r>
            <a:r>
              <a:rPr lang="en-US" altLang="zh-CN" dirty="0" err="1" smtClean="0"/>
              <a:t>Tair</a:t>
            </a:r>
            <a:r>
              <a:rPr lang="zh-CN" altLang="en-US" dirty="0" smtClean="0"/>
              <a:t>进行容量方面的评估，我们同步中心是</a:t>
            </a:r>
            <a:r>
              <a:rPr lang="en-US" altLang="zh-CN" dirty="0" smtClean="0"/>
              <a:t>3000</a:t>
            </a:r>
            <a:r>
              <a:rPr lang="zh-CN" altLang="en-US" dirty="0" smtClean="0"/>
              <a:t>万</a:t>
            </a:r>
            <a:r>
              <a:rPr lang="en-US" altLang="zh-CN" dirty="0" smtClean="0"/>
              <a:t>/</a:t>
            </a:r>
            <a:r>
              <a:rPr lang="zh-CN" altLang="en-US" dirty="0" smtClean="0"/>
              <a:t>天，而实际能进入机审的只有</a:t>
            </a:r>
            <a:r>
              <a:rPr lang="en-US" altLang="zh-CN" dirty="0" smtClean="0"/>
              <a:t>50</a:t>
            </a:r>
            <a:r>
              <a:rPr lang="zh-CN" altLang="en-US" dirty="0" smtClean="0"/>
              <a:t>万，那如果按照分级信息</a:t>
            </a:r>
            <a:r>
              <a:rPr lang="en-US" altLang="zh-CN" dirty="0" smtClean="0"/>
              <a:t>1-2kb</a:t>
            </a:r>
            <a:r>
              <a:rPr lang="zh-CN" altLang="en-US" dirty="0" smtClean="0"/>
              <a:t>计算，整体的</a:t>
            </a:r>
            <a:r>
              <a:rPr lang="en-US" altLang="zh-CN" dirty="0" err="1" smtClean="0"/>
              <a:t>Tair</a:t>
            </a:r>
            <a:r>
              <a:rPr lang="zh-CN" altLang="en-US" dirty="0" smtClean="0"/>
              <a:t>容量：在</a:t>
            </a:r>
            <a:r>
              <a:rPr lang="en-US" altLang="zh-CN" dirty="0" smtClean="0"/>
              <a:t>500MB</a:t>
            </a:r>
            <a:r>
              <a:rPr lang="zh-CN" altLang="en-US" dirty="0" smtClean="0"/>
              <a:t>到一个</a:t>
            </a:r>
            <a:r>
              <a:rPr lang="en-US" altLang="zh-CN" dirty="0" smtClean="0"/>
              <a:t>G</a:t>
            </a:r>
            <a:r>
              <a:rPr lang="zh-CN" altLang="en-US" dirty="0" smtClean="0"/>
              <a:t>之间</a:t>
            </a:r>
            <a:endParaRPr lang="en-US" altLang="zh-CN" baseline="0" dirty="0" smtClean="0"/>
          </a:p>
          <a:p>
            <a:r>
              <a:rPr lang="en-US" altLang="zh-CN" baseline="0" dirty="0" smtClean="0"/>
              <a:t>   </a:t>
            </a:r>
            <a:r>
              <a:rPr lang="zh-CN" altLang="en-US" baseline="0" dirty="0" smtClean="0"/>
              <a:t>由于，我们业务在同步中心与审核中心都有限流的措施，所以</a:t>
            </a:r>
            <a:r>
              <a:rPr lang="en-US" altLang="zh-CN" baseline="0" dirty="0" err="1" smtClean="0"/>
              <a:t>Tair</a:t>
            </a:r>
            <a:r>
              <a:rPr lang="zh-CN" altLang="en-US" baseline="0" dirty="0" smtClean="0"/>
              <a:t>读写的</a:t>
            </a:r>
            <a:r>
              <a:rPr lang="en-US" altLang="zh-CN" baseline="0" dirty="0" smtClean="0"/>
              <a:t>QPS</a:t>
            </a:r>
            <a:r>
              <a:rPr lang="zh-CN" altLang="en-US" baseline="0" dirty="0" smtClean="0"/>
              <a:t>是可以控制的，按照线上的情况来看，我们</a:t>
            </a:r>
            <a:r>
              <a:rPr lang="en-US" altLang="zh-CN" baseline="0" dirty="0" err="1" smtClean="0"/>
              <a:t>Tair</a:t>
            </a:r>
            <a:r>
              <a:rPr lang="zh-CN" altLang="en-US" baseline="0" dirty="0" smtClean="0"/>
              <a:t>实例是</a:t>
            </a:r>
            <a:r>
              <a:rPr lang="en-US" altLang="zh-CN" baseline="0" dirty="0" smtClean="0"/>
              <a:t>LDB</a:t>
            </a:r>
            <a:r>
              <a:rPr lang="zh-CN" altLang="en-US" baseline="0" dirty="0" smtClean="0"/>
              <a:t>持久型，官网说，</a:t>
            </a:r>
            <a:r>
              <a:rPr lang="zh-CN" altLang="en-US" sz="1200" b="0" i="0" kern="1200" dirty="0" smtClean="0">
                <a:solidFill>
                  <a:schemeClr val="tx1"/>
                </a:solidFill>
                <a:effectLst/>
                <a:latin typeface="+mn-lt"/>
                <a:ea typeface="+mn-ea"/>
                <a:cs typeface="+mn-cs"/>
              </a:rPr>
              <a:t>单机接近</a:t>
            </a:r>
            <a:r>
              <a:rPr lang="en-US" altLang="zh-CN" sz="1200" b="0" i="0" kern="1200" dirty="0" smtClean="0">
                <a:solidFill>
                  <a:schemeClr val="tx1"/>
                </a:solidFill>
                <a:effectLst/>
                <a:latin typeface="+mn-lt"/>
                <a:ea typeface="+mn-ea"/>
                <a:cs typeface="+mn-cs"/>
              </a:rPr>
              <a:t>8w QPS</a:t>
            </a:r>
            <a:r>
              <a:rPr lang="zh-CN" altLang="en-US" sz="1200" b="0" i="0" kern="1200" dirty="0" smtClean="0">
                <a:solidFill>
                  <a:schemeClr val="tx1"/>
                </a:solidFill>
                <a:effectLst/>
                <a:latin typeface="+mn-lt"/>
                <a:ea typeface="+mn-ea"/>
                <a:cs typeface="+mn-cs"/>
              </a:rPr>
              <a:t>纯写，</a:t>
            </a:r>
            <a:r>
              <a:rPr lang="en-US" altLang="zh-CN" sz="1200" b="0" i="0" kern="1200" dirty="0" smtClean="0">
                <a:solidFill>
                  <a:schemeClr val="tx1"/>
                </a:solidFill>
                <a:effectLst/>
                <a:latin typeface="+mn-lt"/>
                <a:ea typeface="+mn-ea"/>
                <a:cs typeface="+mn-cs"/>
              </a:rPr>
              <a:t>10W+</a:t>
            </a:r>
            <a:r>
              <a:rPr lang="zh-CN" altLang="en-US" sz="1200" b="0" i="0" kern="1200" dirty="0" smtClean="0">
                <a:solidFill>
                  <a:schemeClr val="tx1"/>
                </a:solidFill>
                <a:effectLst/>
                <a:latin typeface="+mn-lt"/>
                <a:ea typeface="+mn-ea"/>
                <a:cs typeface="+mn-cs"/>
              </a:rPr>
              <a:t>混合读写，所以完全能够符合我们的场景。</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16</a:t>
            </a:fld>
            <a:endParaRPr lang="zh-CN" altLang="en-US"/>
          </a:p>
        </p:txBody>
      </p:sp>
    </p:spTree>
    <p:extLst>
      <p:ext uri="{BB962C8B-B14F-4D97-AF65-F5344CB8AC3E}">
        <p14:creationId xmlns:p14="http://schemas.microsoft.com/office/powerpoint/2010/main" val="3516759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除了能够对工单针对性地进行处理，我的主要工作，还包括对关联系统对审核中心的影响做优化处理。这里采用的处理策略是，使用全量清理任务。</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17</a:t>
            </a:fld>
            <a:endParaRPr lang="zh-CN" altLang="en-US"/>
          </a:p>
        </p:txBody>
      </p:sp>
    </p:spTree>
    <p:extLst>
      <p:ext uri="{BB962C8B-B14F-4D97-AF65-F5344CB8AC3E}">
        <p14:creationId xmlns:p14="http://schemas.microsoft.com/office/powerpoint/2010/main" val="94778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baseline="0" dirty="0" smtClean="0"/>
              <a:t>这里针对规则中心的调整，讲讲全量清理任务的设计与想法。</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在机器审核中，审核中心依赖阿里妈妈规则平台，也就是我们的广告规则中心，运营人员可以配置关键词、和对应的规则</a:t>
            </a:r>
            <a:endParaRPr lang="en-US" altLang="zh-CN" baseline="0" dirty="0" smtClean="0"/>
          </a:p>
          <a:p>
            <a:pPr marL="228600" indent="-228600">
              <a:buAutoNum type="arabicPeriod"/>
            </a:pPr>
            <a:r>
              <a:rPr lang="zh-CN" altLang="en-US" baseline="0" dirty="0" smtClean="0"/>
              <a:t>而规则中心的规则调整后，需要把之前该规则审核过的工单，进行重新检查，看工单是否需要进行人工审核</a:t>
            </a:r>
            <a:endParaRPr lang="en-US" altLang="zh-CN" baseline="0" dirty="0" smtClean="0"/>
          </a:p>
          <a:p>
            <a:pPr marL="228600" indent="-228600">
              <a:buAutoNum type="arabicPeriod"/>
            </a:pPr>
            <a:r>
              <a:rPr lang="zh-CN" altLang="en-US" baseline="0" dirty="0" smtClean="0"/>
              <a:t>这种情况下，如果是同步更新，那必然会产生大量的工单，威胁到线上的工单的审核时效</a:t>
            </a:r>
            <a:endParaRPr lang="en-US" altLang="zh-CN" baseline="0" dirty="0" smtClean="0"/>
          </a:p>
          <a:p>
            <a:pPr marL="228600" indent="-228600">
              <a:buAutoNum type="arabicPeriod"/>
            </a:pPr>
            <a:r>
              <a:rPr lang="zh-CN" altLang="en-US" baseline="0" dirty="0" smtClean="0"/>
              <a:t>那因为规则变更导致的内容其实涉及比较广，没必要一下子全部更新，可以将整个同步处理任务，异步化，通过后台对涉及的商品进行分批处理，可以解决这个问题</a:t>
            </a: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49602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a:p>
            <a:pPr marL="0" indent="0">
              <a:buNone/>
            </a:pPr>
            <a:r>
              <a:rPr lang="zh-CN" altLang="en-US" baseline="0" dirty="0" smtClean="0"/>
              <a:t>流程介绍：</a:t>
            </a:r>
            <a:endParaRPr lang="en-US" altLang="zh-CN" baseline="0" dirty="0" smtClean="0"/>
          </a:p>
          <a:p>
            <a:pPr marL="0" indent="0">
              <a:buNone/>
            </a:pPr>
            <a:r>
              <a:rPr lang="zh-CN" altLang="en-US" baseline="0" dirty="0" smtClean="0"/>
              <a:t>对审核中心做功能保障</a:t>
            </a:r>
            <a:endParaRPr lang="en-US" altLang="zh-CN" baseline="0" dirty="0" smtClean="0"/>
          </a:p>
          <a:p>
            <a:pPr marL="0" indent="0">
              <a:buNone/>
            </a:pPr>
            <a:endParaRPr lang="en-US" altLang="zh-CN" baseline="0" dirty="0" smtClean="0"/>
          </a:p>
          <a:p>
            <a:pPr marL="228600" indent="-228600">
              <a:buAutoNum type="arabicPeriod"/>
            </a:pPr>
            <a:r>
              <a:rPr lang="zh-CN" altLang="en-US" baseline="0" dirty="0" smtClean="0"/>
              <a:t>规则中心进行规则变更，通知业务系统进行全量清理</a:t>
            </a:r>
            <a:endParaRPr lang="en-US" altLang="zh-CN" baseline="0" dirty="0" smtClean="0"/>
          </a:p>
          <a:p>
            <a:pPr marL="228600" indent="-228600">
              <a:buAutoNum type="arabicPeriod"/>
            </a:pPr>
            <a:r>
              <a:rPr lang="zh-CN" altLang="en-US" baseline="0" dirty="0" smtClean="0"/>
              <a:t>系统执行全量清理任务，</a:t>
            </a:r>
            <a:endParaRPr lang="en-US" altLang="zh-CN" baseline="0" dirty="0" smtClean="0"/>
          </a:p>
          <a:p>
            <a:pPr marL="228600" indent="-228600">
              <a:buAutoNum type="arabicPeriod"/>
            </a:pPr>
            <a:r>
              <a:rPr lang="zh-CN" altLang="en-US" baseline="0" dirty="0" smtClean="0"/>
              <a:t>首先获取该规则相关联的工单</a:t>
            </a:r>
            <a:endParaRPr lang="en-US" altLang="zh-CN" baseline="0" dirty="0" smtClean="0"/>
          </a:p>
          <a:p>
            <a:pPr marL="228600" indent="-228600">
              <a:buAutoNum type="arabicPeriod"/>
            </a:pPr>
            <a:r>
              <a:rPr lang="zh-CN" altLang="en-US" baseline="0" dirty="0" smtClean="0"/>
              <a:t>然后将对应的工单，应用到该规则上</a:t>
            </a:r>
            <a:endParaRPr lang="en-US" altLang="zh-CN" baseline="0" dirty="0" smtClean="0"/>
          </a:p>
          <a:p>
            <a:pPr marL="228600" indent="-228600">
              <a:buAutoNum type="arabicPeriod"/>
            </a:pPr>
            <a:r>
              <a:rPr lang="zh-CN" altLang="en-US" baseline="0" dirty="0" smtClean="0"/>
              <a:t>如果规则审核失败，那该工单是需要重新进审的</a:t>
            </a:r>
            <a:endParaRPr lang="en-US" altLang="zh-CN" baseline="0" dirty="0" smtClean="0"/>
          </a:p>
          <a:p>
            <a:pPr marL="228600" indent="-228600">
              <a:buAutoNum type="arabicPeriod"/>
            </a:pPr>
            <a:r>
              <a:rPr lang="zh-CN" altLang="en-US" baseline="0" dirty="0" smtClean="0"/>
              <a:t>那运营人员会在系统中得到一份需要重新进审的工单列表</a:t>
            </a:r>
            <a:endParaRPr lang="en-US" altLang="zh-CN" baseline="0" dirty="0" smtClean="0"/>
          </a:p>
          <a:p>
            <a:pPr marL="228600" indent="-228600">
              <a:buAutoNum type="arabicPeriod"/>
            </a:pPr>
            <a:r>
              <a:rPr lang="zh-CN" altLang="en-US" baseline="0" dirty="0" smtClean="0"/>
              <a:t>运营人员可以根据当前审核人员的工作情况，按照一定批量的工单，重新出发审核，不过本次进入审核，会给审核工单，添加全量清理任务原因的标签</a:t>
            </a:r>
            <a:endParaRPr lang="en-US" altLang="zh-CN" baseline="0" dirty="0" smtClean="0"/>
          </a:p>
          <a:p>
            <a:pPr marL="228600" indent="-228600">
              <a:buAutoNum type="arabicPeriod"/>
            </a:pPr>
            <a:r>
              <a:rPr lang="zh-CN" altLang="en-US" baseline="0" dirty="0" smtClean="0"/>
              <a:t>审核人员可以根据系统中留存的全量清理工单进行申请，并审核，直到整个全量清理任务执行完毕</a:t>
            </a:r>
            <a:r>
              <a:rPr lang="en-US" altLang="zh-CN" baseline="0" dirty="0" smtClean="0"/>
              <a:t/>
            </a:r>
            <a:br>
              <a:rPr lang="en-US" altLang="zh-CN" baseline="0" dirty="0" smtClean="0"/>
            </a:br>
            <a:endParaRPr lang="en-US" altLang="zh-CN" baseline="0"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2776298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a:t>
            </a:fld>
            <a:endParaRPr lang="zh-CN" altLang="en-US"/>
          </a:p>
        </p:txBody>
      </p:sp>
    </p:spTree>
    <p:extLst>
      <p:ext uri="{BB962C8B-B14F-4D97-AF65-F5344CB8AC3E}">
        <p14:creationId xmlns:p14="http://schemas.microsoft.com/office/powerpoint/2010/main" val="211657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集团类目变更、标准属性批量订正、全店管家</a:t>
            </a:r>
            <a:endParaRPr lang="en-US" altLang="zh-CN" dirty="0" smtClean="0"/>
          </a:p>
          <a:p>
            <a:r>
              <a:rPr lang="zh-CN" altLang="en-US" dirty="0" smtClean="0"/>
              <a:t>都是对批量的</a:t>
            </a:r>
            <a:r>
              <a:rPr lang="en-US" altLang="zh-CN" dirty="0" smtClean="0"/>
              <a:t>offer</a:t>
            </a:r>
            <a:r>
              <a:rPr lang="zh-CN" altLang="en-US" dirty="0" smtClean="0"/>
              <a:t>信息进行修改，这个时候可以通过批量清理的方式，将整个量分批处理，灵活地安排审核人员，同时不影响广告平台整体的审核时效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20</a:t>
            </a:fld>
            <a:endParaRPr lang="zh-CN" altLang="en-US"/>
          </a:p>
        </p:txBody>
      </p:sp>
    </p:spTree>
    <p:extLst>
      <p:ext uri="{BB962C8B-B14F-4D97-AF65-F5344CB8AC3E}">
        <p14:creationId xmlns:p14="http://schemas.microsoft.com/office/powerpoint/2010/main" val="912699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21</a:t>
            </a:fld>
            <a:endParaRPr lang="zh-CN" altLang="en-US"/>
          </a:p>
        </p:txBody>
      </p:sp>
    </p:spTree>
    <p:extLst>
      <p:ext uri="{BB962C8B-B14F-4D97-AF65-F5344CB8AC3E}">
        <p14:creationId xmlns:p14="http://schemas.microsoft.com/office/powerpoint/2010/main" val="300334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由于分级涉及信息，发布在同步链路和审核链路中，而在审核生成工单时，对审核消息进行分级时需要全部的分级信息，这个地方通过使用</a:t>
            </a:r>
            <a:r>
              <a:rPr lang="en-US" altLang="zh-CN" dirty="0" err="1" smtClean="0"/>
              <a:t>tair</a:t>
            </a:r>
            <a:r>
              <a:rPr lang="zh-CN" altLang="en-US" dirty="0" smtClean="0"/>
              <a:t>将分级消息进行缓存，</a:t>
            </a:r>
            <a:r>
              <a:rPr lang="en-US" altLang="zh-CN" dirty="0" smtClean="0"/>
              <a:t>k-</a:t>
            </a:r>
            <a:r>
              <a:rPr lang="zh-CN" altLang="en-US" dirty="0" smtClean="0"/>
              <a:t>鹰眼的</a:t>
            </a:r>
            <a:r>
              <a:rPr lang="en-US" altLang="zh-CN" dirty="0" err="1" smtClean="0"/>
              <a:t>traceId</a:t>
            </a:r>
            <a:r>
              <a:rPr lang="zh-CN" altLang="en-US" dirty="0" smtClean="0"/>
              <a:t>，</a:t>
            </a:r>
            <a:r>
              <a:rPr lang="en-US" altLang="zh-CN" dirty="0" smtClean="0"/>
              <a:t>v</a:t>
            </a:r>
            <a:r>
              <a:rPr lang="zh-CN" altLang="en-US" dirty="0" smtClean="0"/>
              <a:t>则是分级上下文</a:t>
            </a:r>
            <a:endParaRPr lang="en-US" altLang="zh-CN" dirty="0" smtClean="0"/>
          </a:p>
          <a:p>
            <a:pPr marL="228600" indent="-228600">
              <a:buAutoNum type="arabicPeriod"/>
            </a:pPr>
            <a:r>
              <a:rPr lang="zh-CN" altLang="en-US" dirty="0" smtClean="0"/>
              <a:t>分级模块中，主要有分级策略与分级处理器，策略主要是针对分级上下文使用的算法策略，目前采用的是基于权重分配的分级策略，后续可以对接算法端，使用基于算法的动态分级策略</a:t>
            </a:r>
            <a:endParaRPr lang="en-US" altLang="zh-CN" dirty="0" smtClean="0"/>
          </a:p>
          <a:p>
            <a:pPr marL="0" indent="0">
              <a:buNone/>
            </a:pPr>
            <a:r>
              <a:rPr lang="zh-CN" altLang="en-US" dirty="0" smtClean="0"/>
              <a:t>分级处理器，是针对分级策略处理后，对于不同等级的消息，进行处理的模块</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1051920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23</a:t>
            </a:fld>
            <a:endParaRPr lang="zh-CN" altLang="en-US"/>
          </a:p>
        </p:txBody>
      </p:sp>
    </p:spTree>
    <p:extLst>
      <p:ext uri="{BB962C8B-B14F-4D97-AF65-F5344CB8AC3E}">
        <p14:creationId xmlns:p14="http://schemas.microsoft.com/office/powerpoint/2010/main" val="380655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接下来，我讲一下，在实现过程中，遇到的一些问题，同时讲讲自己是如何解决的</a:t>
            </a:r>
            <a:endParaRPr lang="en-US" altLang="zh-CN" dirty="0" smtClean="0"/>
          </a:p>
          <a:p>
            <a:endParaRPr lang="en-US" altLang="zh-CN" dirty="0" smtClean="0"/>
          </a:p>
          <a:p>
            <a:r>
              <a:rPr lang="zh-CN" altLang="en-US" dirty="0" smtClean="0"/>
              <a:t>在进行分级模型的实现过程中，我发现，发布的机器，会定时发生</a:t>
            </a:r>
            <a:r>
              <a:rPr lang="en-US" altLang="zh-CN" dirty="0" smtClean="0"/>
              <a:t>Full</a:t>
            </a:r>
            <a:r>
              <a:rPr lang="en-US" altLang="zh-CN" baseline="0" dirty="0" smtClean="0"/>
              <a:t> GC</a:t>
            </a:r>
            <a:r>
              <a:rPr lang="zh-CN" altLang="en-US" baseline="0" dirty="0" smtClean="0"/>
              <a:t>，偶尔会报</a:t>
            </a:r>
            <a:r>
              <a:rPr lang="en-US" altLang="zh-CN" baseline="0" dirty="0" err="1" smtClean="0"/>
              <a:t>OutOfMemory</a:t>
            </a:r>
            <a:r>
              <a:rPr lang="zh-CN" altLang="en-US" baseline="0" dirty="0" smtClean="0"/>
              <a:t>的错误，同时指明是元数据空间溢出</a:t>
            </a:r>
            <a:endParaRPr lang="en-US" altLang="zh-CN" baseline="0" dirty="0" smtClean="0"/>
          </a:p>
          <a:p>
            <a:r>
              <a:rPr lang="zh-CN" altLang="en-US" baseline="0" dirty="0" smtClean="0"/>
              <a:t>因为元数据空间，在</a:t>
            </a:r>
            <a:r>
              <a:rPr lang="en-US" altLang="zh-CN" baseline="0" dirty="0" smtClean="0"/>
              <a:t>jdk1.7</a:t>
            </a:r>
            <a:r>
              <a:rPr lang="zh-CN" altLang="en-US" baseline="0" dirty="0" smtClean="0"/>
              <a:t>之前叫永久代，存放类的元数据信息和字符串常量，而在</a:t>
            </a:r>
            <a:r>
              <a:rPr lang="en-US" altLang="zh-CN" baseline="0" dirty="0" smtClean="0"/>
              <a:t>jdk1.8</a:t>
            </a:r>
            <a:r>
              <a:rPr lang="zh-CN" altLang="en-US" baseline="0" dirty="0" smtClean="0"/>
              <a:t>之后，只存放类的元数据信息了，结合以前的经验，</a:t>
            </a:r>
            <a:endParaRPr lang="en-US" altLang="zh-CN" baseline="0" dirty="0" smtClean="0"/>
          </a:p>
          <a:p>
            <a:r>
              <a:rPr lang="zh-CN" altLang="en-US" baseline="0" dirty="0" smtClean="0"/>
              <a:t>我开始的想法是不是框架生成的动态代理类过多了</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24</a:t>
            </a:fld>
            <a:endParaRPr lang="zh-CN" altLang="en-US"/>
          </a:p>
        </p:txBody>
      </p:sp>
    </p:spTree>
    <p:extLst>
      <p:ext uri="{BB962C8B-B14F-4D97-AF65-F5344CB8AC3E}">
        <p14:creationId xmlns:p14="http://schemas.microsoft.com/office/powerpoint/2010/main" val="7875461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内存分析的话，以前有用过</a:t>
            </a:r>
            <a:r>
              <a:rPr lang="en-US" altLang="zh-CN" dirty="0" smtClean="0"/>
              <a:t>eclipse</a:t>
            </a:r>
            <a:r>
              <a:rPr lang="en-US" altLang="zh-CN" baseline="0" dirty="0" smtClean="0"/>
              <a:t> </a:t>
            </a:r>
            <a:r>
              <a:rPr lang="zh-CN" altLang="en-US" baseline="0" dirty="0" smtClean="0"/>
              <a:t>的</a:t>
            </a:r>
            <a:r>
              <a:rPr lang="en-US" altLang="zh-CN" baseline="0" dirty="0" smtClean="0"/>
              <a:t>Memory Analysis Tool(MAT)</a:t>
            </a:r>
            <a:r>
              <a:rPr lang="zh-CN" altLang="en-US" baseline="0" dirty="0" smtClean="0"/>
              <a:t>，我将机器上堆转储的文件导入到</a:t>
            </a:r>
            <a:r>
              <a:rPr lang="en-US" altLang="zh-CN" baseline="0" dirty="0" smtClean="0"/>
              <a:t>MAT</a:t>
            </a:r>
            <a:r>
              <a:rPr lang="zh-CN" altLang="en-US" baseline="0" dirty="0" smtClean="0"/>
              <a:t>中，进行分析</a:t>
            </a:r>
            <a:endParaRPr lang="en-US" altLang="zh-CN" baseline="0" dirty="0" smtClean="0"/>
          </a:p>
          <a:p>
            <a:endParaRPr lang="en-US" altLang="zh-CN" baseline="0" dirty="0" smtClean="0"/>
          </a:p>
          <a:p>
            <a:r>
              <a:rPr lang="zh-CN" altLang="en-US" baseline="0" dirty="0" smtClean="0"/>
              <a:t>工具直接就告诉我，是</a:t>
            </a:r>
            <a:r>
              <a:rPr lang="en-US" altLang="zh-CN" baseline="0" dirty="0" err="1" smtClean="0"/>
              <a:t>AviatorClassLoader</a:t>
            </a:r>
            <a:r>
              <a:rPr lang="zh-CN" altLang="en-US" baseline="0" dirty="0" smtClean="0"/>
              <a:t>占据空间过大，那就正好，看一下各个类加载器的类加载情况，</a:t>
            </a:r>
            <a:endParaRPr lang="en-US" altLang="zh-CN" baseline="0" dirty="0" smtClean="0"/>
          </a:p>
          <a:p>
            <a:r>
              <a:rPr lang="zh-CN" altLang="en-US" baseline="0" dirty="0" smtClean="0"/>
              <a:t>这里降序排序了一下，可以看出来，</a:t>
            </a:r>
            <a:r>
              <a:rPr lang="en-US" altLang="zh-CN" baseline="0" dirty="0" err="1" smtClean="0"/>
              <a:t>AviatorClassLoader</a:t>
            </a:r>
            <a:r>
              <a:rPr lang="zh-CN" altLang="en-US" baseline="0" dirty="0" smtClean="0"/>
              <a:t>加载了</a:t>
            </a:r>
            <a:r>
              <a:rPr lang="en-US" altLang="zh-CN" baseline="0" dirty="0" smtClean="0"/>
              <a:t>46</a:t>
            </a:r>
            <a:r>
              <a:rPr lang="zh-CN" altLang="en-US" baseline="0" dirty="0" smtClean="0"/>
              <a:t>万多个类，那基本可以确定，要么是</a:t>
            </a:r>
            <a:r>
              <a:rPr lang="en-US" altLang="zh-CN" baseline="0" dirty="0" smtClean="0"/>
              <a:t>Aviator</a:t>
            </a:r>
            <a:r>
              <a:rPr lang="zh-CN" altLang="en-US" baseline="0" dirty="0" smtClean="0"/>
              <a:t>工具的</a:t>
            </a:r>
            <a:r>
              <a:rPr lang="en-US" altLang="zh-CN" baseline="0" dirty="0" smtClean="0"/>
              <a:t>bug</a:t>
            </a:r>
            <a:r>
              <a:rPr lang="zh-CN" altLang="en-US" baseline="0" dirty="0" smtClean="0"/>
              <a:t>，要么是使用方式存在问题。</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25</a:t>
            </a:fld>
            <a:endParaRPr lang="zh-CN" altLang="en-US"/>
          </a:p>
        </p:txBody>
      </p:sp>
    </p:spTree>
    <p:extLst>
      <p:ext uri="{BB962C8B-B14F-4D97-AF65-F5344CB8AC3E}">
        <p14:creationId xmlns:p14="http://schemas.microsoft.com/office/powerpoint/2010/main" val="2427148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去</a:t>
            </a:r>
            <a:r>
              <a:rPr lang="en-US" altLang="zh-CN" dirty="0" smtClean="0"/>
              <a:t>Aviator</a:t>
            </a:r>
            <a:r>
              <a:rPr lang="zh-CN" altLang="en-US" dirty="0" smtClean="0"/>
              <a:t>的</a:t>
            </a:r>
            <a:r>
              <a:rPr lang="en-US" altLang="zh-CN" dirty="0" err="1" smtClean="0"/>
              <a:t>github</a:t>
            </a:r>
            <a:r>
              <a:rPr lang="zh-CN" altLang="en-US" dirty="0" smtClean="0"/>
              <a:t>地址上，查看发布记录，发现</a:t>
            </a:r>
            <a:r>
              <a:rPr lang="en-US" altLang="zh-CN" dirty="0" smtClean="0"/>
              <a:t>2.3.3</a:t>
            </a:r>
            <a:r>
              <a:rPr lang="zh-CN" altLang="en-US" dirty="0" smtClean="0"/>
              <a:t>以前，</a:t>
            </a:r>
            <a:r>
              <a:rPr lang="en-US" altLang="zh-CN" dirty="0" err="1" smtClean="0"/>
              <a:t>AviatorClassLoader</a:t>
            </a:r>
            <a:r>
              <a:rPr lang="zh-CN" altLang="en-US" dirty="0" smtClean="0"/>
              <a:t>中类的信息不会被垃圾回收</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尽量将相同表达式进行预编译处理，降低类加载器生成的动态代理类的数量</a:t>
            </a:r>
            <a:endParaRPr lang="en-US" altLang="zh-CN" dirty="0" smtClean="0"/>
          </a:p>
          <a:p>
            <a:endParaRPr lang="en-US" altLang="zh-CN" dirty="0" smtClean="0"/>
          </a:p>
          <a:p>
            <a:r>
              <a:rPr lang="zh-CN" altLang="en-US" dirty="0" smtClean="0"/>
              <a:t>所以，上面说的两个问题都存在，那详细看了</a:t>
            </a:r>
            <a:r>
              <a:rPr lang="en-US" altLang="zh-CN" dirty="0" smtClean="0"/>
              <a:t>Aviator</a:t>
            </a:r>
            <a:r>
              <a:rPr lang="zh-CN" altLang="en-US" dirty="0" smtClean="0"/>
              <a:t>类库的代码</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26</a:t>
            </a:fld>
            <a:endParaRPr lang="zh-CN" altLang="en-US"/>
          </a:p>
        </p:txBody>
      </p:sp>
    </p:spTree>
    <p:extLst>
      <p:ext uri="{BB962C8B-B14F-4D97-AF65-F5344CB8AC3E}">
        <p14:creationId xmlns:p14="http://schemas.microsoft.com/office/powerpoint/2010/main" val="3843769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2.3.3</a:t>
            </a:r>
            <a:r>
              <a:rPr lang="zh-CN" altLang="en-US" dirty="0" smtClean="0"/>
              <a:t>以前，</a:t>
            </a:r>
            <a:r>
              <a:rPr lang="en-US" altLang="zh-CN" dirty="0" err="1" smtClean="0"/>
              <a:t>AviatorExecutor</a:t>
            </a:r>
            <a:r>
              <a:rPr lang="zh-CN" altLang="en-US" dirty="0" smtClean="0"/>
              <a:t>中有个静态的类加载器，方法执行会一直生成动态的类</a:t>
            </a:r>
            <a:r>
              <a:rPr lang="en-US" altLang="zh-CN" dirty="0" smtClean="0"/>
              <a:t/>
            </a:r>
            <a:br>
              <a:rPr lang="en-US" altLang="zh-CN" dirty="0" smtClean="0"/>
            </a:br>
            <a:r>
              <a:rPr lang="en-US" altLang="zh-CN" dirty="0" smtClean="0"/>
              <a:t>2.3.3</a:t>
            </a:r>
            <a:r>
              <a:rPr lang="zh-CN" altLang="en-US" dirty="0" smtClean="0"/>
              <a:t>以后，</a:t>
            </a:r>
            <a:r>
              <a:rPr lang="en-US" altLang="zh-CN" dirty="0" err="1" smtClean="0"/>
              <a:t>AviatorExecutor</a:t>
            </a:r>
            <a:r>
              <a:rPr lang="zh-CN" altLang="en-US" dirty="0" smtClean="0"/>
              <a:t>，如果不是编译方法，不会缓存执行表达式，会重新创建一个</a:t>
            </a:r>
            <a:r>
              <a:rPr lang="en-US" altLang="zh-CN" dirty="0" err="1" smtClean="0"/>
              <a:t>AviatorClassLoader</a:t>
            </a:r>
            <a:r>
              <a:rPr lang="zh-CN" altLang="en-US" dirty="0" smtClean="0"/>
              <a:t>，会在</a:t>
            </a:r>
            <a:r>
              <a:rPr lang="en-US" altLang="zh-CN" dirty="0" smtClean="0"/>
              <a:t>GC</a:t>
            </a:r>
            <a:r>
              <a:rPr lang="zh-CN" altLang="en-US" dirty="0" smtClean="0"/>
              <a:t>后，会垃圾回收</a:t>
            </a:r>
            <a:endParaRPr lang="en-US" altLang="zh-CN" dirty="0" smtClean="0"/>
          </a:p>
          <a:p>
            <a:endParaRPr lang="en-US" altLang="zh-CN" dirty="0" smtClean="0"/>
          </a:p>
          <a:p>
            <a:r>
              <a:rPr lang="en-US" altLang="zh-CN" dirty="0" smtClean="0"/>
              <a:t>Aviator</a:t>
            </a:r>
            <a:r>
              <a:rPr lang="zh-CN" altLang="en-US" dirty="0" smtClean="0"/>
              <a:t>技术原理</a:t>
            </a:r>
            <a:endParaRPr lang="en-US" altLang="zh-CN" dirty="0" smtClean="0"/>
          </a:p>
          <a:p>
            <a:r>
              <a:rPr lang="zh-CN" altLang="en-US" dirty="0" smtClean="0"/>
              <a:t>通过</a:t>
            </a:r>
            <a:r>
              <a:rPr lang="en-US" altLang="zh-CN" dirty="0" err="1" smtClean="0"/>
              <a:t>lexer</a:t>
            </a:r>
            <a:r>
              <a:rPr lang="zh-CN" altLang="en-US" dirty="0" smtClean="0"/>
              <a:t>解析器，解析表达式为</a:t>
            </a:r>
            <a:r>
              <a:rPr lang="en-US" altLang="zh-CN" dirty="0" smtClean="0"/>
              <a:t>token</a:t>
            </a:r>
            <a:r>
              <a:rPr lang="zh-CN" altLang="en-US" dirty="0" smtClean="0"/>
              <a:t>流，然后内部给每个表达式生成一个</a:t>
            </a:r>
            <a:r>
              <a:rPr lang="en-US" altLang="zh-CN" dirty="0" err="1" smtClean="0"/>
              <a:t>ASMCodeGenerator</a:t>
            </a:r>
            <a:r>
              <a:rPr lang="zh-CN" altLang="en-US" dirty="0" smtClean="0"/>
              <a:t>，这个</a:t>
            </a:r>
            <a:r>
              <a:rPr lang="en-US" altLang="zh-CN" dirty="0" err="1" smtClean="0"/>
              <a:t>CodeGenerator</a:t>
            </a:r>
            <a:r>
              <a:rPr lang="zh-CN" altLang="en-US" dirty="0" smtClean="0"/>
              <a:t>负责将表达式语法的</a:t>
            </a:r>
            <a:r>
              <a:rPr lang="en-US" altLang="zh-CN" dirty="0" smtClean="0"/>
              <a:t>Token</a:t>
            </a:r>
            <a:r>
              <a:rPr lang="zh-CN" altLang="en-US" dirty="0" smtClean="0"/>
              <a:t>流，转义为虚拟机的字节码</a:t>
            </a:r>
            <a:r>
              <a:rPr lang="en-US" altLang="zh-CN" dirty="0" smtClean="0"/>
              <a:t>(</a:t>
            </a:r>
            <a:r>
              <a:rPr lang="zh-CN" altLang="en-US" dirty="0" smtClean="0"/>
              <a:t>变量与操作符</a:t>
            </a:r>
            <a:r>
              <a:rPr lang="en-US" altLang="zh-CN" dirty="0" smtClean="0"/>
              <a:t>)</a:t>
            </a:r>
            <a:r>
              <a:rPr lang="zh-CN" altLang="en-US" dirty="0" smtClean="0"/>
              <a:t>，方式就是通过</a:t>
            </a:r>
            <a:r>
              <a:rPr lang="en-US" altLang="zh-CN" dirty="0" smtClean="0"/>
              <a:t>ASM</a:t>
            </a:r>
            <a:r>
              <a:rPr lang="zh-CN" altLang="en-US" dirty="0" smtClean="0"/>
              <a:t>的字节码生成功能，</a:t>
            </a:r>
            <a:endParaRPr lang="en-US" altLang="zh-CN" dirty="0" smtClean="0"/>
          </a:p>
          <a:p>
            <a:r>
              <a:rPr lang="zh-CN" altLang="en-US" dirty="0" smtClean="0"/>
              <a:t>最后表达式解析完毕后，通过</a:t>
            </a:r>
            <a:r>
              <a:rPr lang="en-US" altLang="zh-CN" dirty="0" err="1" smtClean="0"/>
              <a:t>classloader</a:t>
            </a:r>
            <a:r>
              <a:rPr lang="zh-CN" altLang="en-US" dirty="0" smtClean="0"/>
              <a:t>加载对应的字节码，同时实例化表达式对象，供后续的传参数调用。</a:t>
            </a:r>
            <a:endParaRPr lang="en-US" altLang="zh-CN" dirty="0" smtClean="0"/>
          </a:p>
          <a:p>
            <a:r>
              <a:rPr lang="zh-CN" altLang="en-US" dirty="0" smtClean="0"/>
              <a:t>而上述的</a:t>
            </a:r>
            <a:r>
              <a:rPr lang="en-US" altLang="zh-CN" dirty="0" smtClean="0"/>
              <a:t>bug</a:t>
            </a:r>
            <a:r>
              <a:rPr lang="zh-CN" altLang="en-US" dirty="0" smtClean="0"/>
              <a:t>则是将生成后的</a:t>
            </a:r>
            <a:r>
              <a:rPr lang="en-US" altLang="zh-CN" dirty="0" smtClean="0"/>
              <a:t>class</a:t>
            </a:r>
            <a:r>
              <a:rPr lang="zh-CN" altLang="en-US" dirty="0" smtClean="0"/>
              <a:t>一直由一个静态的类加载器实例持有，导致了当大量表达式编译后，内存泄漏的情况，因为</a:t>
            </a:r>
            <a:r>
              <a:rPr lang="en-US" altLang="zh-CN" dirty="0" smtClean="0"/>
              <a:t>GC</a:t>
            </a:r>
            <a:r>
              <a:rPr lang="zh-CN" altLang="en-US" dirty="0" smtClean="0"/>
              <a:t>无法回收这部分的垃圾</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27</a:t>
            </a:fld>
            <a:endParaRPr lang="zh-CN" altLang="en-US"/>
          </a:p>
        </p:txBody>
      </p:sp>
    </p:spTree>
    <p:extLst>
      <p:ext uri="{BB962C8B-B14F-4D97-AF65-F5344CB8AC3E}">
        <p14:creationId xmlns:p14="http://schemas.microsoft.com/office/powerpoint/2010/main" val="2346471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smtClean="0"/>
              <a:t>根据工单审核历史的审核情况，通过大数据的能力，在审核人员审核的时候，提供历史相似的审核提示，减少审核时间</a:t>
            </a:r>
            <a:endParaRPr lang="en-US" altLang="zh-CN" dirty="0" smtClean="0"/>
          </a:p>
          <a:p>
            <a:pPr marL="228600" indent="-228600">
              <a:buAutoNum type="arabicPeriod"/>
            </a:pPr>
            <a:r>
              <a:rPr lang="zh-CN" altLang="en-US" dirty="0" smtClean="0"/>
              <a:t>由于现在分级模型是从产品和商家维度进行分级，而如果从业务线的角度来看，我们可以从标王、全店管家、规则变更的全量清理等方面考虑，</a:t>
            </a:r>
            <a:endParaRPr lang="en-US" altLang="zh-CN" dirty="0" smtClean="0"/>
          </a:p>
          <a:p>
            <a:pPr marL="0" indent="0">
              <a:buNone/>
            </a:pPr>
            <a:r>
              <a:rPr lang="zh-CN" altLang="en-US" dirty="0" smtClean="0"/>
              <a:t>给这些业务分出优先级，当标王在活动范围的时候，可以适当关闭优先级比较低的产品，比如全店管家，这样可以对整体有更高的控制度</a:t>
            </a:r>
            <a:endParaRPr lang="en-US" altLang="zh-CN" dirty="0" smtClean="0"/>
          </a:p>
          <a:p>
            <a:pPr marL="0" indent="0">
              <a:buNone/>
            </a:pPr>
            <a:r>
              <a:rPr lang="en-US" altLang="zh-CN" dirty="0" smtClean="0"/>
              <a:t>3.</a:t>
            </a:r>
            <a:r>
              <a:rPr lang="en-US" altLang="zh-CN" baseline="0" dirty="0" smtClean="0"/>
              <a:t> </a:t>
            </a:r>
            <a:r>
              <a:rPr lang="zh-CN" altLang="en-US" baseline="0" dirty="0" smtClean="0"/>
              <a:t>将审核过程提前，尽可能将审核信息提早告知用户，降低用户在等待审核的时间，提高审核时效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28</a:t>
            </a:fld>
            <a:endParaRPr lang="zh-CN" altLang="en-US"/>
          </a:p>
        </p:txBody>
      </p:sp>
    </p:spTree>
    <p:extLst>
      <p:ext uri="{BB962C8B-B14F-4D97-AF65-F5344CB8AC3E}">
        <p14:creationId xmlns:p14="http://schemas.microsoft.com/office/powerpoint/2010/main" val="689927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29</a:t>
            </a:fld>
            <a:endParaRPr lang="zh-CN" altLang="en-US"/>
          </a:p>
        </p:txBody>
      </p:sp>
    </p:spTree>
    <p:extLst>
      <p:ext uri="{BB962C8B-B14F-4D97-AF65-F5344CB8AC3E}">
        <p14:creationId xmlns:p14="http://schemas.microsoft.com/office/powerpoint/2010/main" val="1078071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今天我主要说一说，我过去两个多月实习的主要工作。</a:t>
            </a:r>
            <a:endParaRPr lang="en-US" altLang="zh-CN" dirty="0" smtClean="0"/>
          </a:p>
          <a:p>
            <a:r>
              <a:rPr lang="zh-CN" altLang="en-US" dirty="0" smtClean="0"/>
              <a:t>我会先介绍一下我们数字营销平台的业务内容，然后结合我实习期间负责的部分，谈谈其中存在的问题与挑战，</a:t>
            </a:r>
            <a:endParaRPr lang="en-US" altLang="zh-CN" dirty="0" smtClean="0"/>
          </a:p>
          <a:p>
            <a:r>
              <a:rPr lang="zh-CN" altLang="en-US" dirty="0" smtClean="0"/>
              <a:t>在结合平台本身的特性与系统要求的情况下，给出思考后的解决方案，并详细说明其中的设计，</a:t>
            </a:r>
            <a:endParaRPr lang="en-US" altLang="zh-CN" dirty="0" smtClean="0"/>
          </a:p>
          <a:p>
            <a:r>
              <a:rPr lang="zh-CN" altLang="en-US" dirty="0" smtClean="0"/>
              <a:t>然后对方案进行整体的评估，最后从业务角度出发，谈一谈自己关于未来发展方面的思考。</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a:t>
            </a:fld>
            <a:endParaRPr lang="zh-CN" altLang="en-US"/>
          </a:p>
        </p:txBody>
      </p:sp>
    </p:spTree>
    <p:extLst>
      <p:ext uri="{BB962C8B-B14F-4D97-AF65-F5344CB8AC3E}">
        <p14:creationId xmlns:p14="http://schemas.microsoft.com/office/powerpoint/2010/main" val="1348268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30</a:t>
            </a:fld>
            <a:endParaRPr lang="zh-CN" altLang="en-US"/>
          </a:p>
        </p:txBody>
      </p:sp>
    </p:spTree>
    <p:extLst>
      <p:ext uri="{BB962C8B-B14F-4D97-AF65-F5344CB8AC3E}">
        <p14:creationId xmlns:p14="http://schemas.microsoft.com/office/powerpoint/2010/main" val="337554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首先，大家</a:t>
            </a:r>
            <a:r>
              <a:rPr lang="zh-CN" altLang="en-US" baseline="0" dirty="0" smtClean="0"/>
              <a:t>都知道数字营销平台是整个</a:t>
            </a:r>
            <a:r>
              <a:rPr lang="en-US" altLang="zh-CN" baseline="0" dirty="0" smtClean="0"/>
              <a:t>1688</a:t>
            </a:r>
            <a:r>
              <a:rPr lang="zh-CN" altLang="en-US" baseline="0" dirty="0" smtClean="0"/>
              <a:t>的广告平台，</a:t>
            </a:r>
            <a:endParaRPr lang="en-US" altLang="zh-CN" baseline="0" dirty="0" smtClean="0"/>
          </a:p>
          <a:p>
            <a:r>
              <a:rPr lang="zh-CN" altLang="en-US" baseline="0" dirty="0" smtClean="0"/>
              <a:t>那广告的主旨是帮助广告主和代表广告主利益的代理商通过信息媒体等方式低成本地接触用户，通俗一点，就是广告主通过广告平台，将利益相关的信息发布到相关用户。</a:t>
            </a:r>
            <a:endParaRPr lang="en-US" altLang="zh-CN" dirty="0" smtClean="0"/>
          </a:p>
          <a:p>
            <a:r>
              <a:rPr lang="zh-CN" altLang="en-US" dirty="0" smtClean="0"/>
              <a:t>那作为一个广告平台，它整体的链路还是很清晰的：</a:t>
            </a:r>
            <a:endParaRPr lang="en-US" altLang="zh-CN" dirty="0" smtClean="0"/>
          </a:p>
          <a:p>
            <a:endParaRPr lang="en-US" altLang="zh-CN" dirty="0" smtClean="0"/>
          </a:p>
          <a:p>
            <a:r>
              <a:rPr lang="zh-CN" altLang="en-US" dirty="0" smtClean="0"/>
              <a:t>广告主通过购买我们的广告产品，进行商品信息的发布，由于广告法的颁布，平台需要对发布的信息进行审核，这里，我们平台借助集团的方案，通过对词库与规则的管理，实现对广告产品的机器审核；</a:t>
            </a:r>
            <a:endParaRPr lang="en-US" altLang="zh-CN" dirty="0" smtClean="0"/>
          </a:p>
          <a:p>
            <a:r>
              <a:rPr lang="zh-CN" altLang="en-US" dirty="0" smtClean="0"/>
              <a:t>如果广告产品通过机器审核无法区分，那我们还有人工审核进行保障。当广告产品审核无误后，系统会将其进行站点投放，这时，互联网的用户对产品进行点击，浏览，</a:t>
            </a:r>
            <a:endParaRPr lang="en-US" altLang="zh-CN" dirty="0" smtClean="0"/>
          </a:p>
          <a:p>
            <a:r>
              <a:rPr lang="zh-CN" altLang="en-US" dirty="0" smtClean="0"/>
              <a:t>系统会通过广告引擎对点击进行过滤与统计，生成实时与日终的结算，一方面保证了平台的基本利益，另一方面广告主可以对购买的广告产品有效果上的反馈。</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我实习了解的业务系统是广告审核相关的链路，从这里可以看出，广告产品能否成功和快速的投放，取决于产品能否高效地通过审核，</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从这个角度上看，审核中心的效率影响着整个广告平台的效率。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4</a:t>
            </a:fld>
            <a:endParaRPr lang="zh-CN" altLang="en-US"/>
          </a:p>
        </p:txBody>
      </p:sp>
    </p:spTree>
    <p:extLst>
      <p:ext uri="{BB962C8B-B14F-4D97-AF65-F5344CB8AC3E}">
        <p14:creationId xmlns:p14="http://schemas.microsoft.com/office/powerpoint/2010/main" val="1885558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zh-CN" altLang="en-US" dirty="0" smtClean="0"/>
              <a:t>我刚进入项目组的时候，主要负责一些小需求和小问题的排查，通过这些需求和问题，我对整个审核中心的业务有了较为全面的了解。</a:t>
            </a:r>
            <a:endParaRPr lang="en-US" altLang="zh-CN" dirty="0" smtClean="0"/>
          </a:p>
          <a:p>
            <a:r>
              <a:rPr lang="zh-CN" altLang="en-US" dirty="0" smtClean="0"/>
              <a:t>而在实际的问题排查过程中，我发现会有一些客户会反馈，购买平台的产品，修改了标题后，迟迟不能审核通过，而有些是按时计费的产品比如</a:t>
            </a:r>
            <a:r>
              <a:rPr lang="en-US" altLang="zh-CN" dirty="0" smtClean="0"/>
              <a:t>CPT</a:t>
            </a:r>
            <a:r>
              <a:rPr lang="zh-CN" altLang="en-US" dirty="0" smtClean="0"/>
              <a:t>标王，</a:t>
            </a:r>
            <a:endParaRPr lang="en-US" altLang="zh-CN" dirty="0" smtClean="0"/>
          </a:p>
          <a:p>
            <a:r>
              <a:rPr lang="zh-CN" altLang="en-US" dirty="0" smtClean="0"/>
              <a:t>审核的时效对于这类产品十分重要，不仅关系客户的损失，也关系到平台的整体消耗。</a:t>
            </a:r>
            <a:endParaRPr lang="en-US" altLang="zh-CN" dirty="0" smtClean="0"/>
          </a:p>
          <a:p>
            <a:endParaRPr lang="en-US" altLang="zh-CN" dirty="0" smtClean="0"/>
          </a:p>
          <a:p>
            <a:r>
              <a:rPr lang="zh-CN" altLang="en-US" dirty="0" smtClean="0"/>
              <a:t>从广告审核业务来看，一方面广告法的颁布，意味审核中心要降低来自广告产品的法务风险，另一方面，作为一个广告平台，其包含了种类多样的广告产品与形式多变的广告业务。</a:t>
            </a:r>
            <a:endParaRPr lang="en-US" altLang="zh-CN" dirty="0" smtClean="0"/>
          </a:p>
          <a:p>
            <a:r>
              <a:rPr lang="zh-CN" altLang="en-US" dirty="0" smtClean="0"/>
              <a:t>广告审核中心的主要任务就是解决上述两种问题。由于审核中心的架构，屏蔽了各业务线的交互流程，以及提供了配置化的形式规则，所以，本质上说，审核中心已经可以满足当前整个平台的多样性审核需求。</a:t>
            </a:r>
            <a:endParaRPr lang="en-US" altLang="zh-CN" dirty="0" smtClean="0"/>
          </a:p>
          <a:p>
            <a:r>
              <a:rPr lang="zh-CN" altLang="en-US" dirty="0" smtClean="0"/>
              <a:t>由于审核的时效影响着平台的整体消耗，所以高效的审核流程也是当前审核中心的追求目标。</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5</a:t>
            </a:fld>
            <a:endParaRPr lang="zh-CN" altLang="en-US"/>
          </a:p>
        </p:txBody>
      </p:sp>
    </p:spTree>
    <p:extLst>
      <p:ext uri="{BB962C8B-B14F-4D97-AF65-F5344CB8AC3E}">
        <p14:creationId xmlns:p14="http://schemas.microsoft.com/office/powerpoint/2010/main" val="1454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在详细说明审核时效的问题前，我想先从技术层面介绍一下审核中心的链路。</a:t>
            </a:r>
            <a:endParaRPr lang="en-US" altLang="zh-CN" dirty="0" smtClean="0"/>
          </a:p>
          <a:p>
            <a:pPr marL="0" indent="0">
              <a:buNone/>
            </a:pPr>
            <a:endParaRPr lang="en-US" altLang="zh-CN" dirty="0" smtClean="0"/>
          </a:p>
          <a:p>
            <a:pPr marL="0" indent="0">
              <a:buNone/>
            </a:pPr>
            <a:r>
              <a:rPr lang="zh-CN" altLang="en-US" dirty="0" smtClean="0"/>
              <a:t>审核入口，主要是有两个源头，一个是主站通过</a:t>
            </a:r>
            <a:r>
              <a:rPr lang="en-US" altLang="zh-CN" dirty="0" smtClean="0"/>
              <a:t>notify</a:t>
            </a:r>
            <a:r>
              <a:rPr lang="zh-CN" altLang="en-US" dirty="0" smtClean="0"/>
              <a:t>消息同步过来的</a:t>
            </a:r>
            <a:r>
              <a:rPr lang="en-US" altLang="zh-CN" dirty="0" smtClean="0"/>
              <a:t>offer</a:t>
            </a:r>
            <a:r>
              <a:rPr lang="zh-CN" altLang="en-US" dirty="0" smtClean="0"/>
              <a:t>信息，另一个是本身业务产品相关信息的修改</a:t>
            </a:r>
            <a:endParaRPr lang="en-US" altLang="zh-CN" dirty="0" smtClean="0"/>
          </a:p>
          <a:p>
            <a:pPr marL="0" indent="0">
              <a:buNone/>
            </a:pPr>
            <a:r>
              <a:rPr lang="zh-CN" altLang="en-US" dirty="0" smtClean="0"/>
              <a:t>上述两个入口，都会更新到广告的</a:t>
            </a:r>
            <a:r>
              <a:rPr lang="en-US" altLang="zh-CN" dirty="0" smtClean="0"/>
              <a:t>DB</a:t>
            </a:r>
            <a:r>
              <a:rPr lang="zh-CN" altLang="en-US" dirty="0" smtClean="0"/>
              <a:t>，</a:t>
            </a:r>
            <a:endParaRPr lang="en-US" altLang="zh-CN" dirty="0" smtClean="0"/>
          </a:p>
          <a:p>
            <a:pPr marL="0" indent="0">
              <a:buNone/>
            </a:pPr>
            <a:r>
              <a:rPr lang="zh-CN" altLang="en-US" dirty="0" smtClean="0"/>
              <a:t>然后消息中心会通过监听数据库变更的</a:t>
            </a:r>
            <a:r>
              <a:rPr lang="en-US" altLang="zh-CN" dirty="0" smtClean="0"/>
              <a:t>DRC</a:t>
            </a:r>
            <a:r>
              <a:rPr lang="zh-CN" altLang="en-US" dirty="0" smtClean="0"/>
              <a:t>消息，产生对应于业务的</a:t>
            </a:r>
            <a:r>
              <a:rPr lang="en-US" altLang="zh-CN" dirty="0" err="1" smtClean="0"/>
              <a:t>MetaQ</a:t>
            </a:r>
            <a:r>
              <a:rPr lang="zh-CN" altLang="en-US" dirty="0" smtClean="0"/>
              <a:t>消息，供下游系统使用，而审核中心就是通过订阅</a:t>
            </a:r>
            <a:r>
              <a:rPr lang="en-US" altLang="zh-CN" dirty="0" err="1" smtClean="0"/>
              <a:t>metaQ</a:t>
            </a:r>
            <a:r>
              <a:rPr lang="zh-CN" altLang="en-US" dirty="0" smtClean="0"/>
              <a:t>消息</a:t>
            </a:r>
            <a:r>
              <a:rPr lang="zh-CN" altLang="en-US" dirty="0" smtClean="0"/>
              <a:t>，对</a:t>
            </a:r>
            <a:r>
              <a:rPr lang="zh-CN" altLang="en-US" dirty="0" smtClean="0"/>
              <a:t>审核关注的消息进行处理。</a:t>
            </a:r>
            <a:endParaRPr lang="en-US" altLang="zh-CN" dirty="0" smtClean="0"/>
          </a:p>
          <a:p>
            <a:pPr marL="0" indent="0">
              <a:buNone/>
            </a:pPr>
            <a:endParaRPr lang="en-US" altLang="zh-CN" dirty="0" smtClean="0"/>
          </a:p>
          <a:p>
            <a:pPr marL="0" indent="0">
              <a:buNone/>
            </a:pPr>
            <a:r>
              <a:rPr lang="zh-CN" altLang="en-US" dirty="0" smtClean="0"/>
              <a:t>那从上述链路来看，我们可以总结两个特点，一个是整体审核链路通过消息的方式串联起来，另一个是处理的特点，各处理流程异步的特点。上面红色的调用都是异步处理的过程。</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36444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那审核中心当前存在的问题和挑战总结起来有如下几个方面。</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en-US" altLang="zh-CN" dirty="0" smtClean="0"/>
              <a:t>1.  </a:t>
            </a:r>
            <a:r>
              <a:rPr lang="zh-CN" altLang="en-US" dirty="0" smtClean="0"/>
              <a:t>审核工单无差别，外包人员无法获知哪些工单是风险高的，哪些是普通类型的工单，人工审核按照申请时间处理工单</a:t>
            </a:r>
            <a:endParaRPr lang="en-US" altLang="zh-CN" dirty="0" smtClean="0"/>
          </a:p>
          <a:p>
            <a:pPr marL="0" indent="0">
              <a:buNone/>
            </a:pPr>
            <a:r>
              <a:rPr lang="zh-CN" altLang="en-US" dirty="0" smtClean="0"/>
              <a:t>造成了在高峰的情况下，可能有些高危类目的产品还阻塞在队列中，而外包人员申请处理的是普通的工单</a:t>
            </a:r>
            <a:endParaRPr lang="en-US" altLang="zh-CN" dirty="0" smtClean="0"/>
          </a:p>
          <a:p>
            <a:pPr marL="228600" indent="-228600">
              <a:buAutoNum type="arabicPeriod" startAt="2"/>
            </a:pPr>
            <a:r>
              <a:rPr lang="zh-CN" altLang="en-US" dirty="0" smtClean="0"/>
              <a:t>看一下审核各链路的速度情况，正常情况下，同步中心</a:t>
            </a:r>
            <a:r>
              <a:rPr lang="en-US" altLang="zh-CN" dirty="0" smtClean="0"/>
              <a:t>offer</a:t>
            </a:r>
            <a:r>
              <a:rPr lang="zh-CN" altLang="en-US" dirty="0" smtClean="0"/>
              <a:t>同步速率是</a:t>
            </a:r>
            <a:r>
              <a:rPr lang="en-US" altLang="zh-CN" dirty="0" smtClean="0"/>
              <a:t>3000</a:t>
            </a:r>
            <a:r>
              <a:rPr lang="zh-CN" altLang="en-US" dirty="0" smtClean="0"/>
              <a:t>万</a:t>
            </a:r>
            <a:r>
              <a:rPr lang="en-US" altLang="zh-CN" dirty="0" smtClean="0"/>
              <a:t>/</a:t>
            </a:r>
            <a:r>
              <a:rPr lang="zh-CN" altLang="en-US" dirty="0" smtClean="0"/>
              <a:t>天、但是大部分都是审核不关注的信息，机审审核速率是</a:t>
            </a:r>
            <a:r>
              <a:rPr lang="en-US" altLang="zh-CN" dirty="0" smtClean="0"/>
              <a:t>30-50</a:t>
            </a:r>
            <a:r>
              <a:rPr lang="zh-CN" altLang="en-US" dirty="0" smtClean="0"/>
              <a:t>万</a:t>
            </a:r>
            <a:r>
              <a:rPr lang="en-US" altLang="zh-CN" dirty="0" smtClean="0"/>
              <a:t>/</a:t>
            </a:r>
            <a:r>
              <a:rPr lang="zh-CN" altLang="en-US" dirty="0" smtClean="0"/>
              <a:t>天，而人审每天在</a:t>
            </a:r>
            <a:r>
              <a:rPr lang="en-US" altLang="zh-CN" dirty="0" smtClean="0"/>
              <a:t>2-3</a:t>
            </a:r>
            <a:r>
              <a:rPr lang="zh-CN" altLang="en-US" dirty="0" smtClean="0"/>
              <a:t>万</a:t>
            </a:r>
            <a:r>
              <a:rPr lang="en-US" altLang="zh-CN" dirty="0" smtClean="0"/>
              <a:t>/</a:t>
            </a:r>
            <a:r>
              <a:rPr lang="zh-CN" altLang="en-US" dirty="0" smtClean="0"/>
              <a:t>天。而人审一旦超过五万单以上，</a:t>
            </a:r>
            <a:endParaRPr lang="en-US" altLang="zh-CN" dirty="0" smtClean="0"/>
          </a:p>
          <a:p>
            <a:pPr marL="0" indent="0">
              <a:buNone/>
            </a:pPr>
            <a:r>
              <a:rPr lang="zh-CN" altLang="en-US" dirty="0" smtClean="0"/>
              <a:t>日常情况下的人审人员就处理不完工单了，这个时候就会出现工单堆积的情况，影响广告产品的消耗</a:t>
            </a:r>
            <a:endParaRPr lang="en-US" altLang="zh-CN" dirty="0" smtClean="0"/>
          </a:p>
          <a:p>
            <a:pPr marL="0" indent="0">
              <a:buNone/>
            </a:pPr>
            <a:r>
              <a:rPr lang="en-US" altLang="zh-CN" dirty="0" smtClean="0"/>
              <a:t>3.</a:t>
            </a:r>
            <a:r>
              <a:rPr lang="en-US" altLang="zh-CN" baseline="0" dirty="0" smtClean="0"/>
              <a:t>  </a:t>
            </a:r>
            <a:r>
              <a:rPr lang="zh-CN" altLang="en-US" baseline="0" dirty="0" smtClean="0"/>
              <a:t>审核中心的链路，涉及主站与规则中心，关联系统对审核中心也是有影响的，具体表现在，主站类目的变更，规则中心规则的新增与调整，这些都会影响审核中心的时效</a:t>
            </a:r>
            <a:endParaRPr lang="en-US" altLang="zh-CN" dirty="0" smtClean="0"/>
          </a:p>
        </p:txBody>
      </p:sp>
      <p:sp>
        <p:nvSpPr>
          <p:cNvPr id="4" name="灯片编号占位符 3"/>
          <p:cNvSpPr>
            <a:spLocks noGrp="1"/>
          </p:cNvSpPr>
          <p:nvPr>
            <p:ph type="sldNum" sz="quarter" idx="10"/>
          </p:nvPr>
        </p:nvSpPr>
        <p:spPr/>
        <p:txBody>
          <a:bodyPr/>
          <a:lstStyle/>
          <a:p>
            <a:fld id="{5F79C2EE-62E6-4240-B0B4-7C2D603144CA}" type="slidenum">
              <a:rPr lang="zh-CN" altLang="en-US" smtClean="0"/>
              <a:t>7</a:t>
            </a:fld>
            <a:endParaRPr lang="zh-CN" altLang="en-US"/>
          </a:p>
        </p:txBody>
      </p:sp>
    </p:spTree>
    <p:extLst>
      <p:ext uri="{BB962C8B-B14F-4D97-AF65-F5344CB8AC3E}">
        <p14:creationId xmlns:p14="http://schemas.microsoft.com/office/powerpoint/2010/main" val="423272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针对上述问题，经过详细的论证和实践，最终针对挑战，解决方案如图所示，</a:t>
            </a:r>
            <a:endParaRPr lang="en-US" altLang="zh-CN" dirty="0" smtClean="0"/>
          </a:p>
          <a:p>
            <a:r>
              <a:rPr lang="zh-CN" altLang="en-US" dirty="0" smtClean="0"/>
              <a:t>对于针对性和审核速度的问题，我们的解决方案是基于审核消息的分级模型，对于关联系统对于审核中心的影响，我们的解决方案是通过全量清理任务方式，去解决。</a:t>
            </a:r>
            <a:endParaRPr lang="en-US" altLang="zh-CN" dirty="0" smtClean="0"/>
          </a:p>
          <a:p>
            <a:endParaRPr lang="en-US" altLang="zh-CN" dirty="0" smtClean="0"/>
          </a:p>
          <a:p>
            <a:r>
              <a:rPr lang="zh-CN" altLang="en-US" dirty="0" smtClean="0"/>
              <a:t>首先，我先讲分级模型的想法以及实现方案。</a:t>
            </a:r>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8</a:t>
            </a:fld>
            <a:endParaRPr lang="zh-CN" altLang="en-US"/>
          </a:p>
        </p:txBody>
      </p:sp>
    </p:spTree>
    <p:extLst>
      <p:ext uri="{BB962C8B-B14F-4D97-AF65-F5344CB8AC3E}">
        <p14:creationId xmlns:p14="http://schemas.microsoft.com/office/powerpoint/2010/main" val="746546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基于审核中心存在的问题以及审核中心需要保证的基本功能，总结出了审核中心的基本要求</a:t>
            </a:r>
            <a:endParaRPr lang="en-US" altLang="zh-CN" dirty="0" smtClean="0"/>
          </a:p>
          <a:p>
            <a:pPr marL="228600" indent="-228600">
              <a:buAutoNum type="arabicPeriod"/>
            </a:pPr>
            <a:r>
              <a:rPr lang="zh-CN" altLang="en-US" baseline="0" dirty="0" smtClean="0"/>
              <a:t>要保证网站的法务风险在比较低的水平，这对应的就要保证各方面的消息被及时的消费，不能出现，用户修改内容，消息还积压在</a:t>
            </a:r>
            <a:r>
              <a:rPr lang="en-US" altLang="zh-CN" baseline="0" dirty="0" err="1" smtClean="0"/>
              <a:t>MetaQ</a:t>
            </a:r>
            <a:r>
              <a:rPr lang="zh-CN" altLang="en-US" baseline="0" dirty="0" smtClean="0"/>
              <a:t>中，很久之后才审核的情况。</a:t>
            </a:r>
            <a:endParaRPr lang="en-US" altLang="zh-CN" baseline="0" dirty="0" smtClean="0"/>
          </a:p>
          <a:p>
            <a:pPr marL="228600" indent="-228600">
              <a:buAutoNum type="arabicPeriod"/>
            </a:pPr>
            <a:r>
              <a:rPr lang="zh-CN" altLang="en-US" baseline="0" dirty="0" smtClean="0"/>
              <a:t>产品进入审核后，不能在线上投放，那在有工单堆积的情况下，会影响产品的消耗，这个时候就要求，我们能够对堆积的工单进行优先级的划分，尽可能地处理高风险与高消耗的产品。</a:t>
            </a:r>
            <a:endParaRPr lang="en-US" altLang="zh-CN" dirty="0" smtClean="0"/>
          </a:p>
          <a:p>
            <a:r>
              <a:rPr lang="en-US" altLang="zh-CN" dirty="0" smtClean="0"/>
              <a:t>3.</a:t>
            </a:r>
            <a:r>
              <a:rPr lang="en-US" altLang="zh-CN" baseline="0" dirty="0" smtClean="0"/>
              <a:t>  </a:t>
            </a:r>
            <a:r>
              <a:rPr lang="zh-CN" altLang="en-US" baseline="0" dirty="0" smtClean="0"/>
              <a:t>审核中心被关联系统所影响，那能否将关联系统生成的工单进行单独的处理，使得审核中心运行时的审核时效尽可能地不受影响</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5F79C2EE-62E6-4240-B0B4-7C2D603144CA}" type="slidenum">
              <a:rPr lang="zh-CN" altLang="en-US" smtClean="0"/>
              <a:t>9</a:t>
            </a:fld>
            <a:endParaRPr lang="zh-CN" altLang="en-US"/>
          </a:p>
        </p:txBody>
      </p:sp>
    </p:spTree>
    <p:extLst>
      <p:ext uri="{BB962C8B-B14F-4D97-AF65-F5344CB8AC3E}">
        <p14:creationId xmlns:p14="http://schemas.microsoft.com/office/powerpoint/2010/main" val="1689238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Tree>
    <p:extLst>
      <p:ext uri="{BB962C8B-B14F-4D97-AF65-F5344CB8AC3E}">
        <p14:creationId xmlns:p14="http://schemas.microsoft.com/office/powerpoint/2010/main" val="267731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10190744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99301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256305438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194247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165457881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41141971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9140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217647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49502933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8864364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5413904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2169122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28003331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59978515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045702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10213496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54941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72010667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323371929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87901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90003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grpSp>
    </p:spTree>
    <p:extLst>
      <p:ext uri="{BB962C8B-B14F-4D97-AF65-F5344CB8AC3E}">
        <p14:creationId xmlns:p14="http://schemas.microsoft.com/office/powerpoint/2010/main" val="3537204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3362380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9207641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09618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1928835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4330452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73461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418860674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3192119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36888194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74420840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29857687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142988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29087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397271342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392311736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9523629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938904335"/>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4564976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3798353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02730414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4" name="矩形 43"/>
          <p:cNvSpPr/>
          <p:nvPr userDrawn="1"/>
        </p:nvSpPr>
        <p:spPr>
          <a:xfrm>
            <a:off x="0" y="0"/>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5" name="直角三角形 120"/>
          <p:cNvSpPr>
            <a:spLocks noChangeArrowheads="1"/>
          </p:cNvSpPr>
          <p:nvPr/>
        </p:nvSpPr>
        <p:spPr bwMode="auto">
          <a:xfrm rot="8990647">
            <a:off x="9022438" y="279598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直角三角形 121"/>
          <p:cNvSpPr>
            <a:spLocks noChangeArrowheads="1"/>
          </p:cNvSpPr>
          <p:nvPr/>
        </p:nvSpPr>
        <p:spPr bwMode="auto">
          <a:xfrm rot="5358376">
            <a:off x="8416129" y="400154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7" name="直角三角形 122"/>
          <p:cNvSpPr>
            <a:spLocks noChangeArrowheads="1"/>
          </p:cNvSpPr>
          <p:nvPr/>
        </p:nvSpPr>
        <p:spPr bwMode="auto">
          <a:xfrm rot="1805345">
            <a:off x="9142418" y="5090165"/>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8" name="任意多边形 47"/>
          <p:cNvSpPr>
            <a:spLocks noChangeArrowheads="1"/>
          </p:cNvSpPr>
          <p:nvPr/>
        </p:nvSpPr>
        <p:spPr bwMode="auto">
          <a:xfrm rot="19790647">
            <a:off x="10527569" y="5226930"/>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9" name="任意多边形 48"/>
          <p:cNvSpPr>
            <a:spLocks noChangeArrowheads="1"/>
          </p:cNvSpPr>
          <p:nvPr/>
        </p:nvSpPr>
        <p:spPr bwMode="auto">
          <a:xfrm rot="16084695">
            <a:off x="11349894" y="4860457"/>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0" name="任意多边形 49"/>
          <p:cNvSpPr>
            <a:spLocks noChangeArrowheads="1"/>
          </p:cNvSpPr>
          <p:nvPr/>
        </p:nvSpPr>
        <p:spPr bwMode="auto">
          <a:xfrm rot="12590647">
            <a:off x="10324146" y="2796632"/>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直角三角形 109"/>
          <p:cNvSpPr>
            <a:spLocks noChangeArrowheads="1"/>
          </p:cNvSpPr>
          <p:nvPr/>
        </p:nvSpPr>
        <p:spPr bwMode="auto">
          <a:xfrm rot="5358376">
            <a:off x="10267009" y="452309"/>
            <a:ext cx="219208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 name="任意多边形 51"/>
          <p:cNvSpPr>
            <a:spLocks noChangeArrowheads="1"/>
          </p:cNvSpPr>
          <p:nvPr/>
        </p:nvSpPr>
        <p:spPr bwMode="auto">
          <a:xfrm rot="1805345">
            <a:off x="11002219" y="1334989"/>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直角三角形 135"/>
          <p:cNvSpPr>
            <a:spLocks noChangeArrowheads="1"/>
          </p:cNvSpPr>
          <p:nvPr/>
        </p:nvSpPr>
        <p:spPr bwMode="auto">
          <a:xfrm rot="5358376">
            <a:off x="6206304" y="461687"/>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 name="直角三角形 136"/>
          <p:cNvSpPr>
            <a:spLocks noChangeArrowheads="1"/>
          </p:cNvSpPr>
          <p:nvPr/>
        </p:nvSpPr>
        <p:spPr bwMode="auto">
          <a:xfrm rot="1805345">
            <a:off x="6932593" y="1550306"/>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直角三角形 137"/>
          <p:cNvSpPr>
            <a:spLocks noChangeArrowheads="1"/>
          </p:cNvSpPr>
          <p:nvPr/>
        </p:nvSpPr>
        <p:spPr bwMode="auto">
          <a:xfrm rot="19790647">
            <a:off x="8275214" y="1529205"/>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 name="直角三角形 138"/>
          <p:cNvSpPr>
            <a:spLocks noChangeArrowheads="1"/>
          </p:cNvSpPr>
          <p:nvPr/>
        </p:nvSpPr>
        <p:spPr bwMode="auto">
          <a:xfrm rot="16084695">
            <a:off x="8904847" y="406536"/>
            <a:ext cx="2175462"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 name="任意多边形 56"/>
          <p:cNvSpPr>
            <a:spLocks noChangeArrowheads="1"/>
          </p:cNvSpPr>
          <p:nvPr/>
        </p:nvSpPr>
        <p:spPr bwMode="auto">
          <a:xfrm rot="12590647">
            <a:off x="9223726" y="-364728"/>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
        <p:nvSpPr>
          <p:cNvPr id="3" name="KSO_CT2"/>
          <p:cNvSpPr>
            <a:spLocks noGrp="1"/>
          </p:cNvSpPr>
          <p:nvPr>
            <p:ph type="subTitle" idx="1" hasCustomPrompt="1"/>
          </p:nvPr>
        </p:nvSpPr>
        <p:spPr>
          <a:xfrm>
            <a:off x="689964" y="3666772"/>
            <a:ext cx="5873503" cy="474984"/>
          </a:xfrm>
          <a:noFill/>
        </p:spPr>
        <p:txBody>
          <a:bodyPr anchor="ctr">
            <a:noAutofit/>
          </a:bodyPr>
          <a:lstStyle>
            <a:lvl1pPr marL="0" indent="0" algn="r">
              <a:buNone/>
              <a:defRPr sz="1800" b="0">
                <a:solidFill>
                  <a:schemeClr val="tx1"/>
                </a:solidFill>
                <a:effectLst/>
                <a:latin typeface="+mn-ea"/>
                <a:ea typeface="+mn-ea"/>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单击此处添加您的副标题</a:t>
            </a:r>
          </a:p>
        </p:txBody>
      </p:sp>
      <p:sp>
        <p:nvSpPr>
          <p:cNvPr id="7" name="KSO_CT1"/>
          <p:cNvSpPr>
            <a:spLocks noGrp="1"/>
          </p:cNvSpPr>
          <p:nvPr>
            <p:ph type="title" hasCustomPrompt="1"/>
          </p:nvPr>
        </p:nvSpPr>
        <p:spPr>
          <a:xfrm>
            <a:off x="704850" y="2357075"/>
            <a:ext cx="5873503" cy="1159472"/>
          </a:xfrm>
        </p:spPr>
        <p:txBody>
          <a:bodyPr anchor="b">
            <a:noAutofit/>
          </a:bodyPr>
          <a:lstStyle>
            <a:lvl1pPr algn="r">
              <a:lnSpc>
                <a:spcPct val="100000"/>
              </a:lnSpc>
              <a:defRPr sz="3600" b="1" kern="1000" baseline="0">
                <a:solidFill>
                  <a:schemeClr val="accent1"/>
                </a:solidFill>
                <a:effectLst/>
                <a:latin typeface="微软雅黑" panose="020B0503020204020204" pitchFamily="34" charset="-122"/>
                <a:ea typeface="微软雅黑" panose="020B0503020204020204" pitchFamily="34" charset="-122"/>
              </a:defRPr>
            </a:lvl1pPr>
          </a:lstStyle>
          <a:p>
            <a:r>
              <a:rPr lang="zh-CN" altLang="en-US" dirty="0" smtClean="0"/>
              <a:t>单击此处添加您的标题文字</a:t>
            </a:r>
            <a:endParaRPr lang="zh-CN" altLang="en-US" dirty="0"/>
          </a:p>
        </p:txBody>
      </p:sp>
      <p:pic>
        <p:nvPicPr>
          <p:cNvPr id="80" name="Picture 2" descr="D:\工作\品牌@2012\VI项目\ALIBABA logo\20110909 LOGO upates\logo.png"/>
          <p:cNvPicPr>
            <a:picLocks noChangeAspect="1" noChangeArrowheads="1"/>
          </p:cNvPicPr>
          <p:nvPr/>
        </p:nvPicPr>
        <p:blipFill>
          <a:blip r:embed="rId2" cstate="print"/>
          <a:srcRect/>
          <a:stretch>
            <a:fillRect/>
          </a:stretch>
        </p:blipFill>
        <p:spPr bwMode="auto">
          <a:xfrm>
            <a:off x="5369660" y="6309989"/>
            <a:ext cx="1452677" cy="332927"/>
          </a:xfrm>
          <a:prstGeom prst="rect">
            <a:avLst/>
          </a:prstGeom>
          <a:noFill/>
        </p:spPr>
      </p:pic>
      <p:grpSp>
        <p:nvGrpSpPr>
          <p:cNvPr id="82" name="组合 81"/>
          <p:cNvGrpSpPr/>
          <p:nvPr/>
        </p:nvGrpSpPr>
        <p:grpSpPr>
          <a:xfrm>
            <a:off x="5285177" y="863001"/>
            <a:ext cx="1621645" cy="45720"/>
            <a:chOff x="5193749" y="863001"/>
            <a:chExt cx="1621434" cy="45720"/>
          </a:xfrm>
        </p:grpSpPr>
        <p:sp>
          <p:nvSpPr>
            <p:cNvPr id="83" name="矩形 82"/>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4" name="矩形 83"/>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矩形 84"/>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矩形 85"/>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矩形 86"/>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矩形 87"/>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96" name="直角三角形 114"/>
          <p:cNvSpPr>
            <a:spLocks noChangeArrowheads="1"/>
          </p:cNvSpPr>
          <p:nvPr/>
        </p:nvSpPr>
        <p:spPr bwMode="auto">
          <a:xfrm rot="10800000">
            <a:off x="6527103" y="200383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7" name="直角三角形 115"/>
          <p:cNvSpPr>
            <a:spLocks noChangeArrowheads="1"/>
          </p:cNvSpPr>
          <p:nvPr/>
        </p:nvSpPr>
        <p:spPr bwMode="auto">
          <a:xfrm rot="7167729">
            <a:off x="5784969" y="2479369"/>
            <a:ext cx="1470011" cy="835342"/>
          </a:xfrm>
          <a:prstGeom prst="rtTriangle">
            <a:avLst/>
          </a:prstGeom>
          <a:noFill/>
          <a:ln w="25400" cap="flat" cmpd="sng">
            <a:solidFill>
              <a:schemeClr val="bg1">
                <a:lumMod val="85000"/>
              </a:schemeClr>
            </a:solidFill>
            <a:miter lim="800000"/>
            <a:headEnd/>
            <a:tailEnd/>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8" name="直角三角形 116"/>
          <p:cNvSpPr>
            <a:spLocks noChangeArrowheads="1"/>
          </p:cNvSpPr>
          <p:nvPr/>
        </p:nvSpPr>
        <p:spPr bwMode="auto">
          <a:xfrm rot="3614698">
            <a:off x="5848261" y="3337856"/>
            <a:ext cx="1470011" cy="835342"/>
          </a:xfrm>
          <a:prstGeom prst="rtTriangle">
            <a:avLst/>
          </a:prstGeom>
          <a:noFill/>
          <a:ln w="28575">
            <a:solidFill>
              <a:schemeClr val="bg1">
                <a:lumMod val="85000"/>
              </a:schemeClr>
            </a:solidFill>
          </a:ln>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99" name="直角三角形 117"/>
          <p:cNvSpPr>
            <a:spLocks noChangeArrowheads="1"/>
          </p:cNvSpPr>
          <p:nvPr/>
        </p:nvSpPr>
        <p:spPr bwMode="auto">
          <a:xfrm>
            <a:off x="6606793" y="3756600"/>
            <a:ext cx="1445101" cy="849741"/>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0" name="直角三角形 118"/>
          <p:cNvSpPr>
            <a:spLocks noChangeArrowheads="1"/>
          </p:cNvSpPr>
          <p:nvPr/>
        </p:nvSpPr>
        <p:spPr bwMode="auto">
          <a:xfrm rot="17894048">
            <a:off x="7316888" y="3299004"/>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1" name="直角三角形 119"/>
          <p:cNvSpPr>
            <a:spLocks noChangeArrowheads="1"/>
          </p:cNvSpPr>
          <p:nvPr/>
        </p:nvSpPr>
        <p:spPr bwMode="auto">
          <a:xfrm rot="14400000">
            <a:off x="7259441" y="2435902"/>
            <a:ext cx="1470011" cy="835342"/>
          </a:xfrm>
          <a:prstGeom prst="rtTriangle">
            <a:avLst/>
          </a:prstGeom>
          <a:solidFill>
            <a:schemeClr val="accent1"/>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270196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800"/>
                                        <p:tgtEl>
                                          <p:spTgt spid="101"/>
                                        </p:tgtEl>
                                      </p:cBhvr>
                                    </p:animEffect>
                                  </p:childTnLst>
                                </p:cTn>
                              </p:par>
                            </p:childTnLst>
                          </p:cTn>
                        </p:par>
                        <p:par>
                          <p:cTn id="12" fill="hold">
                            <p:stCondLst>
                              <p:cond delay="1600"/>
                            </p:stCondLst>
                            <p:childTnLst>
                              <p:par>
                                <p:cTn id="13" presetID="10" presetClass="entr" presetSubtype="0" fill="hold" grpId="0" nodeType="afterEffect">
                                  <p:stCondLst>
                                    <p:cond delay="30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700"/>
                                        <p:tgtEl>
                                          <p:spTgt spid="100"/>
                                        </p:tgtEl>
                                      </p:cBhvr>
                                    </p:animEffect>
                                  </p:childTnLst>
                                </p:cTn>
                              </p:par>
                            </p:childTnLst>
                          </p:cTn>
                        </p:par>
                        <p:par>
                          <p:cTn id="16" fill="hold">
                            <p:stCondLst>
                              <p:cond delay="2600"/>
                            </p:stCondLst>
                            <p:childTnLst>
                              <p:par>
                                <p:cTn id="17" presetID="10" presetClass="entr" presetSubtype="0" fill="hold" grpId="0" nodeType="afterEffect">
                                  <p:stCondLst>
                                    <p:cond delay="20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600"/>
                                        <p:tgtEl>
                                          <p:spTgt spid="99"/>
                                        </p:tgtEl>
                                      </p:cBhvr>
                                    </p:animEffect>
                                  </p:childTnLst>
                                </p:cTn>
                              </p:par>
                            </p:childTnLst>
                          </p:cTn>
                        </p:par>
                        <p:par>
                          <p:cTn id="20" fill="hold">
                            <p:stCondLst>
                              <p:cond delay="3400"/>
                            </p:stCondLst>
                            <p:childTnLst>
                              <p:par>
                                <p:cTn id="21" presetID="10" presetClass="entr" presetSubtype="0" fill="hold" grpId="0" nodeType="afterEffect">
                                  <p:stCondLst>
                                    <p:cond delay="100"/>
                                  </p:stCondLst>
                                  <p:childTnLst>
                                    <p:set>
                                      <p:cBhvr>
                                        <p:cTn id="22" dur="1" fill="hold">
                                          <p:stCondLst>
                                            <p:cond delay="0"/>
                                          </p:stCondLst>
                                        </p:cTn>
                                        <p:tgtEl>
                                          <p:spTgt spid="98"/>
                                        </p:tgtEl>
                                        <p:attrNameLst>
                                          <p:attrName>style.visibility</p:attrName>
                                        </p:attrNameLst>
                                      </p:cBhvr>
                                      <p:to>
                                        <p:strVal val="visible"/>
                                      </p:to>
                                    </p:set>
                                    <p:animEffect transition="in" filter="fade">
                                      <p:cBhvr>
                                        <p:cTn id="23" dur="500"/>
                                        <p:tgtEl>
                                          <p:spTgt spid="98"/>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4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Lst>
  </p:timing>
  <p:extLst mod="1">
    <p:ext uri="{DCECCB84-F9BA-43D5-87BE-67443E8EF086}">
      <p15:sldGuideLst xmlns:p15="http://schemas.microsoft.com/office/powerpoint/2012/main">
        <p15:guide id="1" pos="4967">
          <p15:clr>
            <a:srgbClr val="FBAE40"/>
          </p15:clr>
        </p15:guide>
        <p15:guide id="2" orient="horz" pos="2160">
          <p15:clr>
            <a:srgbClr val="FBAE40"/>
          </p15:clr>
        </p15:guide>
        <p15:guide id="3" pos="662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8"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Tree>
    <p:extLst>
      <p:ext uri="{BB962C8B-B14F-4D97-AF65-F5344CB8AC3E}">
        <p14:creationId xmlns:p14="http://schemas.microsoft.com/office/powerpoint/2010/main" val="34586928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32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2800">
                <a:solidFill>
                  <a:schemeClr val="accent1"/>
                </a:solidFill>
              </a:defRPr>
            </a:lvl1pPr>
            <a:lvl2pPr>
              <a:defRPr sz="180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pic>
        <p:nvPicPr>
          <p:cNvPr id="9"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45516" y="6300884"/>
            <a:ext cx="1452677" cy="332927"/>
          </a:xfrm>
          <a:prstGeom prst="rect">
            <a:avLst/>
          </a:prstGeom>
          <a:noFill/>
        </p:spPr>
      </p:pic>
    </p:spTree>
    <p:extLst>
      <p:ext uri="{BB962C8B-B14F-4D97-AF65-F5344CB8AC3E}">
        <p14:creationId xmlns:p14="http://schemas.microsoft.com/office/powerpoint/2010/main" val="417718727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2098676" y="2108202"/>
            <a:ext cx="7994651" cy="1235075"/>
          </a:xfrm>
        </p:spPr>
        <p:txBody>
          <a:bodyPr anchor="b">
            <a:normAutofit/>
          </a:bodyPr>
          <a:lstStyle>
            <a:lvl1pPr algn="ctr">
              <a:defRPr sz="2700">
                <a:solidFill>
                  <a:schemeClr val="tx2"/>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4050894" y="3400425"/>
            <a:ext cx="4090217" cy="357478"/>
          </a:xfrm>
          <a:prstGeom prst="roundRect">
            <a:avLst>
              <a:gd name="adj" fmla="val 50000"/>
            </a:avLst>
          </a:prstGeom>
          <a:solidFill>
            <a:schemeClr val="accent1"/>
          </a:solidFill>
        </p:spPr>
        <p:txBody>
          <a:bodyPr anchor="ctr">
            <a:normAutofit/>
          </a:bodyPr>
          <a:lstStyle>
            <a:lvl1pPr marL="0" indent="0" algn="ctr">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pic>
        <p:nvPicPr>
          <p:cNvPr id="8"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369660" y="6309989"/>
            <a:ext cx="1452677" cy="332927"/>
          </a:xfrm>
          <a:prstGeom prst="rect">
            <a:avLst/>
          </a:prstGeom>
          <a:noFill/>
        </p:spPr>
      </p:pic>
      <p:grpSp>
        <p:nvGrpSpPr>
          <p:cNvPr id="10" name="组合 9"/>
          <p:cNvGrpSpPr/>
          <p:nvPr userDrawn="1"/>
        </p:nvGrpSpPr>
        <p:grpSpPr>
          <a:xfrm>
            <a:off x="5285177" y="863001"/>
            <a:ext cx="1621645" cy="45720"/>
            <a:chOff x="5193749" y="863001"/>
            <a:chExt cx="1621434" cy="45720"/>
          </a:xfrm>
        </p:grpSpPr>
        <p:sp>
          <p:nvSpPr>
            <p:cNvPr id="11" name="矩形 10"/>
            <p:cNvSpPr/>
            <p:nvPr userDrawn="1"/>
          </p:nvSpPr>
          <p:spPr>
            <a:xfrm>
              <a:off x="5844074" y="863001"/>
              <a:ext cx="144016" cy="45720"/>
            </a:xfrm>
            <a:prstGeom prst="rect">
              <a:avLst/>
            </a:prstGeom>
            <a:solidFill>
              <a:srgbClr val="92E2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矩形 11"/>
            <p:cNvSpPr/>
            <p:nvPr userDrawn="1"/>
          </p:nvSpPr>
          <p:spPr>
            <a:xfrm>
              <a:off x="6020844" y="863001"/>
              <a:ext cx="144016" cy="45719"/>
            </a:xfrm>
            <a:prstGeom prst="rect">
              <a:avLst/>
            </a:prstGeom>
            <a:solidFill>
              <a:srgbClr val="F86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矩形 12"/>
            <p:cNvSpPr/>
            <p:nvPr userDrawn="1"/>
          </p:nvSpPr>
          <p:spPr>
            <a:xfrm>
              <a:off x="6197614" y="863001"/>
              <a:ext cx="144016" cy="45719"/>
            </a:xfrm>
            <a:prstGeom prst="rect">
              <a:avLst/>
            </a:prstGeom>
            <a:solidFill>
              <a:srgbClr val="F5C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矩形 13"/>
            <p:cNvSpPr/>
            <p:nvPr userDrawn="1"/>
          </p:nvSpPr>
          <p:spPr>
            <a:xfrm>
              <a:off x="5193749"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14"/>
            <p:cNvSpPr/>
            <p:nvPr userDrawn="1"/>
          </p:nvSpPr>
          <p:spPr>
            <a:xfrm>
              <a:off x="6374382" y="863001"/>
              <a:ext cx="440801"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15"/>
            <p:cNvSpPr/>
            <p:nvPr userDrawn="1"/>
          </p:nvSpPr>
          <p:spPr>
            <a:xfrm>
              <a:off x="5667304" y="863001"/>
              <a:ext cx="144016" cy="45720"/>
            </a:xfrm>
            <a:prstGeom prst="rect">
              <a:avLst/>
            </a:prstGeom>
            <a:solidFill>
              <a:srgbClr val="79A4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Tree>
    <p:extLst>
      <p:ext uri="{BB962C8B-B14F-4D97-AF65-F5344CB8AC3E}">
        <p14:creationId xmlns:p14="http://schemas.microsoft.com/office/powerpoint/2010/main" val="1838798301"/>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399823" y="1244603"/>
            <a:ext cx="5080000" cy="4932363"/>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6519334" y="1244603"/>
            <a:ext cx="5094116" cy="4932363"/>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7642982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2302932" y="118532"/>
            <a:ext cx="9312101" cy="71702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9436" y="1376362"/>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KSO_BC1"/>
          <p:cNvSpPr>
            <a:spLocks noGrp="1"/>
          </p:cNvSpPr>
          <p:nvPr>
            <p:ph sz="half" idx="2"/>
          </p:nvPr>
        </p:nvSpPr>
        <p:spPr>
          <a:xfrm>
            <a:off x="1099436" y="2200274"/>
            <a:ext cx="5157787" cy="3684588"/>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6431847" y="1376362"/>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KSO_BC2"/>
          <p:cNvSpPr>
            <a:spLocks noGrp="1"/>
          </p:cNvSpPr>
          <p:nvPr>
            <p:ph sz="quarter" idx="4"/>
          </p:nvPr>
        </p:nvSpPr>
        <p:spPr>
          <a:xfrm>
            <a:off x="6431847" y="2200274"/>
            <a:ext cx="5183188" cy="3684588"/>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8" name="KSO_FT"/>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2151048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KSO_FT"/>
          <p:cNvSpPr>
            <a:spLocks noGrp="1"/>
          </p:cNvSpPr>
          <p:nvPr>
            <p:ph type="ftr" sz="quarter" idx="11"/>
          </p:nvPr>
        </p:nvSpPr>
        <p:spPr/>
        <p:txBody>
          <a:bodyPr/>
          <a:lstStyle/>
          <a:p>
            <a:endParaRPr lang="zh-CN" altLang="en-US">
              <a:solidFill>
                <a:srgbClr val="4B4D4F">
                  <a:tint val="75000"/>
                </a:srgbClr>
              </a:solidFill>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7273490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3" name="KSO_FT"/>
          <p:cNvSpPr>
            <a:spLocks noGrp="1"/>
          </p:cNvSpPr>
          <p:nvPr>
            <p:ph type="ftr" sz="quarter" idx="11"/>
          </p:nvPr>
        </p:nvSpPr>
        <p:spPr/>
        <p:txBody>
          <a:bodyPr/>
          <a:lstStyle/>
          <a:p>
            <a:endParaRPr lang="zh-CN" altLang="en-US">
              <a:solidFill>
                <a:srgbClr val="4B4D4F">
                  <a:tint val="75000"/>
                </a:srgbClr>
              </a:solidFill>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429095574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420578679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6" name="KSO_FT"/>
          <p:cNvSpPr>
            <a:spLocks noGrp="1"/>
          </p:cNvSpPr>
          <p:nvPr>
            <p:ph type="ftr" sz="quarter" idx="11"/>
          </p:nvPr>
        </p:nvSpPr>
        <p:spPr/>
        <p:txBody>
          <a:bodyPr/>
          <a:lstStyle/>
          <a:p>
            <a:endParaRPr lang="zh-CN" altLang="en-US">
              <a:solidFill>
                <a:srgbClr val="4B4D4F">
                  <a:tint val="75000"/>
                </a:srgbClr>
              </a:solidFill>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600835247"/>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129836940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1" y="365125"/>
            <a:ext cx="1182511" cy="5811838"/>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2113843" y="365125"/>
            <a:ext cx="7933269" cy="5811838"/>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11"/>
          </p:nvPr>
        </p:nvSpPr>
        <p:spPr/>
        <p:txBody>
          <a:bodyPr/>
          <a:lstStyle/>
          <a:p>
            <a:endParaRPr lang="zh-CN" altLang="en-US">
              <a:solidFill>
                <a:srgbClr val="4B4D4F">
                  <a:tint val="75000"/>
                </a:srgbClr>
              </a:solidFill>
            </a:endParaRPr>
          </a:p>
        </p:txBody>
      </p:sp>
      <p:sp>
        <p:nvSpPr>
          <p:cNvPr id="6"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rPr>
              <a:pPr/>
              <a:t>‹#›</a:t>
            </a:fld>
            <a:endParaRPr lang="zh-CN" altLang="en-US">
              <a:solidFill>
                <a:srgbClr val="4B4D4F"/>
              </a:solidFill>
            </a:endParaRPr>
          </a:p>
        </p:txBody>
      </p:sp>
    </p:spTree>
    <p:extLst>
      <p:ext uri="{BB962C8B-B14F-4D97-AF65-F5344CB8AC3E}">
        <p14:creationId xmlns:p14="http://schemas.microsoft.com/office/powerpoint/2010/main" val="280266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4"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6"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139890"/>
            <a:ext cx="1452677" cy="332927"/>
          </a:xfrm>
          <a:prstGeom prst="rect">
            <a:avLst/>
          </a:prstGeom>
          <a:noFill/>
        </p:spPr>
      </p:pic>
    </p:spTree>
    <p:extLst>
      <p:ext uri="{BB962C8B-B14F-4D97-AF65-F5344CB8AC3E}">
        <p14:creationId xmlns:p14="http://schemas.microsoft.com/office/powerpoint/2010/main" val="20273971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4B4D4F">
                  <a:tint val="75000"/>
                </a:srgbClr>
              </a:solidFill>
            </a:endParaRPr>
          </a:p>
        </p:txBody>
      </p:sp>
    </p:spTree>
    <p:extLst>
      <p:ext uri="{BB962C8B-B14F-4D97-AF65-F5344CB8AC3E}">
        <p14:creationId xmlns:p14="http://schemas.microsoft.com/office/powerpoint/2010/main" val="324145640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3"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pic>
        <p:nvPicPr>
          <p:cNvPr id="5" name="Picture 2" descr="D:\工作\品牌@2012\VI项目\ALIBABA logo\20110909 LOGO upates\logo.png"/>
          <p:cNvPicPr>
            <a:picLocks noChangeAspect="1" noChangeArrowheads="1"/>
          </p:cNvPicPr>
          <p:nvPr userDrawn="1"/>
        </p:nvPicPr>
        <p:blipFill>
          <a:blip r:embed="rId2" cstate="print"/>
          <a:srcRect/>
          <a:stretch>
            <a:fillRect/>
          </a:stretch>
        </p:blipFill>
        <p:spPr bwMode="auto">
          <a:xfrm>
            <a:off x="5452836" y="6265106"/>
            <a:ext cx="1452677" cy="332927"/>
          </a:xfrm>
          <a:prstGeom prst="rect">
            <a:avLst/>
          </a:prstGeom>
          <a:noFill/>
        </p:spPr>
      </p:pic>
    </p:spTree>
    <p:extLst>
      <p:ext uri="{BB962C8B-B14F-4D97-AF65-F5344CB8AC3E}">
        <p14:creationId xmlns:p14="http://schemas.microsoft.com/office/powerpoint/2010/main" val="185403205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1" y="533402"/>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a:xfrm>
            <a:off x="5487989" y="1063631"/>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1144591" y="2133602"/>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7795551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KSO_BC2"/>
          <p:cNvSpPr>
            <a:spLocks noGrp="1"/>
          </p:cNvSpPr>
          <p:nvPr>
            <p:ph type="body" sz="half" idx="2"/>
          </p:nvPr>
        </p:nvSpPr>
        <p:spPr>
          <a:xfrm>
            <a:off x="1246192"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6" name="KSO_FT"/>
          <p:cNvSpPr>
            <a:spLocks noGrp="1"/>
          </p:cNvSpPr>
          <p:nvPr>
            <p:ph type="ftr" sz="quarter" idx="11"/>
          </p:nvPr>
        </p:nvSpPr>
        <p:spPr/>
        <p:txBody>
          <a:bodyPr/>
          <a:lstStyle/>
          <a:p>
            <a:endParaRPr lang="zh-CN" altLang="en-US">
              <a:solidFill>
                <a:srgbClr val="4B4D4F">
                  <a:tint val="75000"/>
                </a:srgbClr>
              </a:solidFill>
              <a:latin typeface="Times New Roman"/>
              <a:ea typeface="幼圆"/>
            </a:endParaRPr>
          </a:p>
        </p:txBody>
      </p:sp>
      <p:sp>
        <p:nvSpPr>
          <p:cNvPr id="7" name="KSO_FN"/>
          <p:cNvSpPr>
            <a:spLocks noGrp="1"/>
          </p:cNvSpPr>
          <p:nvPr>
            <p:ph type="sldNum" sz="quarter" idx="12"/>
          </p:nvPr>
        </p:nvSpPr>
        <p:spPr>
          <a:xfrm>
            <a:off x="8610600" y="6356354"/>
            <a:ext cx="2743200" cy="365125"/>
          </a:xfrm>
          <a:prstGeom prst="rect">
            <a:avLst/>
          </a:prstGeom>
        </p:spPr>
        <p:txBody>
          <a:bodyPr/>
          <a:lstStyle/>
          <a:p>
            <a:fld id="{791B1C5B-7ACB-48E4-8AA5-BC3A6908A3C4}" type="slidenum">
              <a:rPr lang="zh-CN" altLang="en-US" smtClean="0">
                <a:solidFill>
                  <a:srgbClr val="4B4D4F"/>
                </a:solidFill>
                <a:latin typeface="Times New Roman"/>
                <a:ea typeface="幼圆"/>
              </a:rPr>
              <a:pPr/>
              <a:t>‹#›</a:t>
            </a:fld>
            <a:endParaRPr lang="zh-CN" altLang="en-US">
              <a:solidFill>
                <a:srgbClr val="4B4D4F"/>
              </a:solidFill>
              <a:latin typeface="Times New Roman"/>
              <a:ea typeface="幼圆"/>
            </a:endParaRPr>
          </a:p>
        </p:txBody>
      </p:sp>
    </p:spTree>
    <p:extLst>
      <p:ext uri="{BB962C8B-B14F-4D97-AF65-F5344CB8AC3E}">
        <p14:creationId xmlns:p14="http://schemas.microsoft.com/office/powerpoint/2010/main" val="936366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Times New Roman"/>
                <a:ea typeface="幼圆"/>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a14="http://schemas.microsoft.com/office/drawing/2010/main" xmlns=""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ea typeface="幼圆"/>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latin typeface="Times New Roman"/>
                <a:ea typeface="幼圆"/>
              </a:rPr>
              <a:pPr/>
              <a:t>2018/8/7</a:t>
            </a:fld>
            <a:endParaRPr lang="zh-CN" altLang="en-US">
              <a:solidFill>
                <a:srgbClr val="4B4D4F">
                  <a:tint val="75000"/>
                </a:srgbClr>
              </a:solidFill>
              <a:latin typeface="Times New Roman"/>
              <a:ea typeface="幼圆"/>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latin typeface="Times New Roman"/>
              <a:ea typeface="幼圆"/>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3026030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6669716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26604728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289188720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5" name="组合 24"/>
          <p:cNvGrpSpPr/>
          <p:nvPr userDrawn="1"/>
        </p:nvGrpSpPr>
        <p:grpSpPr>
          <a:xfrm>
            <a:off x="0" y="-364728"/>
            <a:ext cx="12589868" cy="7222728"/>
            <a:chOff x="-2989942" y="-361224"/>
            <a:chExt cx="12589868" cy="7222728"/>
          </a:xfrm>
        </p:grpSpPr>
        <p:sp>
          <p:nvSpPr>
            <p:cNvPr id="26" name="矩形 25"/>
            <p:cNvSpPr/>
            <p:nvPr userDrawn="1"/>
          </p:nvSpPr>
          <p:spPr>
            <a:xfrm>
              <a:off x="-2989942" y="3504"/>
              <a:ext cx="12195740" cy="6858000"/>
            </a:xfrm>
            <a:prstGeom prst="rect">
              <a:avLst/>
            </a:prstGeom>
            <a:gradFill flip="none" rotWithShape="1">
              <a:gsLst>
                <a:gs pos="0">
                  <a:srgbClr val="DCDCDC"/>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直角三角形 120"/>
            <p:cNvSpPr>
              <a:spLocks noChangeArrowheads="1"/>
            </p:cNvSpPr>
            <p:nvPr/>
          </p:nvSpPr>
          <p:spPr bwMode="auto">
            <a:xfrm rot="8990647">
              <a:off x="6032496" y="279948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直角三角形 121"/>
            <p:cNvSpPr>
              <a:spLocks noChangeArrowheads="1"/>
            </p:cNvSpPr>
            <p:nvPr/>
          </p:nvSpPr>
          <p:spPr bwMode="auto">
            <a:xfrm rot="5358376">
              <a:off x="5426187" y="400505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9" name="直角三角形 122"/>
            <p:cNvSpPr>
              <a:spLocks noChangeArrowheads="1"/>
            </p:cNvSpPr>
            <p:nvPr/>
          </p:nvSpPr>
          <p:spPr bwMode="auto">
            <a:xfrm rot="1805345">
              <a:off x="6152476" y="5093669"/>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0" name="任意多边形 29"/>
            <p:cNvSpPr>
              <a:spLocks noChangeArrowheads="1"/>
            </p:cNvSpPr>
            <p:nvPr/>
          </p:nvSpPr>
          <p:spPr bwMode="auto">
            <a:xfrm rot="19790647">
              <a:off x="7537627" y="5230434"/>
              <a:ext cx="1597713" cy="1309049"/>
            </a:xfrm>
            <a:custGeom>
              <a:avLst/>
              <a:gdLst>
                <a:gd name="connsiteX0" fmla="*/ 0 w 1597713"/>
                <a:gd name="connsiteY0" fmla="*/ 0 h 1309049"/>
                <a:gd name="connsiteX1" fmla="*/ 1597713 w 1597713"/>
                <a:gd name="connsiteY1" fmla="*/ 939480 h 1309049"/>
                <a:gd name="connsiteX2" fmla="*/ 1382999 w 1597713"/>
                <a:gd name="connsiteY2" fmla="*/ 1309049 h 1309049"/>
                <a:gd name="connsiteX3" fmla="*/ 0 w 1597713"/>
                <a:gd name="connsiteY3" fmla="*/ 1309049 h 1309049"/>
              </a:gdLst>
              <a:ahLst/>
              <a:cxnLst>
                <a:cxn ang="0">
                  <a:pos x="connsiteX0" y="connsiteY0"/>
                </a:cxn>
                <a:cxn ang="0">
                  <a:pos x="connsiteX1" y="connsiteY1"/>
                </a:cxn>
                <a:cxn ang="0">
                  <a:pos x="connsiteX2" y="connsiteY2"/>
                </a:cxn>
                <a:cxn ang="0">
                  <a:pos x="connsiteX3" y="connsiteY3"/>
                </a:cxn>
              </a:cxnLst>
              <a:rect l="l" t="t" r="r" b="b"/>
              <a:pathLst>
                <a:path w="1597713" h="1309049">
                  <a:moveTo>
                    <a:pt x="0" y="0"/>
                  </a:moveTo>
                  <a:lnTo>
                    <a:pt x="1597713" y="939480"/>
                  </a:lnTo>
                  <a:lnTo>
                    <a:pt x="1382999" y="1309049"/>
                  </a:lnTo>
                  <a:lnTo>
                    <a:pt x="0" y="1309049"/>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任意多边形 30"/>
            <p:cNvSpPr>
              <a:spLocks noChangeArrowheads="1"/>
            </p:cNvSpPr>
            <p:nvPr/>
          </p:nvSpPr>
          <p:spPr bwMode="auto">
            <a:xfrm rot="16084695">
              <a:off x="8359952" y="4863961"/>
              <a:ext cx="1056335" cy="600268"/>
            </a:xfrm>
            <a:custGeom>
              <a:avLst/>
              <a:gdLst>
                <a:gd name="connsiteX0" fmla="*/ 1056335 w 1056335"/>
                <a:gd name="connsiteY0" fmla="*/ 600268 h 600268"/>
                <a:gd name="connsiteX1" fmla="*/ 0 w 1056335"/>
                <a:gd name="connsiteY1" fmla="*/ 564825 h 600268"/>
                <a:gd name="connsiteX2" fmla="*/ 0 w 1056335"/>
                <a:gd name="connsiteY2" fmla="*/ 0 h 600268"/>
              </a:gdLst>
              <a:ahLst/>
              <a:cxnLst>
                <a:cxn ang="0">
                  <a:pos x="connsiteX0" y="connsiteY0"/>
                </a:cxn>
                <a:cxn ang="0">
                  <a:pos x="connsiteX1" y="connsiteY1"/>
                </a:cxn>
                <a:cxn ang="0">
                  <a:pos x="connsiteX2" y="connsiteY2"/>
                </a:cxn>
              </a:cxnLst>
              <a:rect l="l" t="t" r="r" b="b"/>
              <a:pathLst>
                <a:path w="1056335" h="600268">
                  <a:moveTo>
                    <a:pt x="1056335" y="600268"/>
                  </a:moveTo>
                  <a:lnTo>
                    <a:pt x="0" y="56482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2" name="任意多边形 31"/>
            <p:cNvSpPr>
              <a:spLocks noChangeArrowheads="1"/>
            </p:cNvSpPr>
            <p:nvPr/>
          </p:nvSpPr>
          <p:spPr bwMode="auto">
            <a:xfrm rot="12590647">
              <a:off x="7334204" y="2800136"/>
              <a:ext cx="2264591" cy="1286867"/>
            </a:xfrm>
            <a:custGeom>
              <a:avLst/>
              <a:gdLst>
                <a:gd name="connsiteX0" fmla="*/ 2264591 w 2264591"/>
                <a:gd name="connsiteY0" fmla="*/ 1286867 h 1286867"/>
                <a:gd name="connsiteX1" fmla="*/ 689960 w 2264591"/>
                <a:gd name="connsiteY1" fmla="*/ 1286867 h 1286867"/>
                <a:gd name="connsiteX2" fmla="*/ 0 w 2264591"/>
                <a:gd name="connsiteY2" fmla="*/ 84277 h 1286867"/>
                <a:gd name="connsiteX3" fmla="*/ 0 w 2264591"/>
                <a:gd name="connsiteY3" fmla="*/ 0 h 1286867"/>
              </a:gdLst>
              <a:ahLst/>
              <a:cxnLst>
                <a:cxn ang="0">
                  <a:pos x="connsiteX0" y="connsiteY0"/>
                </a:cxn>
                <a:cxn ang="0">
                  <a:pos x="connsiteX1" y="connsiteY1"/>
                </a:cxn>
                <a:cxn ang="0">
                  <a:pos x="connsiteX2" y="connsiteY2"/>
                </a:cxn>
                <a:cxn ang="0">
                  <a:pos x="connsiteX3" y="connsiteY3"/>
                </a:cxn>
              </a:cxnLst>
              <a:rect l="l" t="t" r="r" b="b"/>
              <a:pathLst>
                <a:path w="2264591" h="1286867">
                  <a:moveTo>
                    <a:pt x="2264591" y="1286867"/>
                  </a:moveTo>
                  <a:lnTo>
                    <a:pt x="689960" y="1286867"/>
                  </a:lnTo>
                  <a:lnTo>
                    <a:pt x="0" y="84277"/>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3" name="直角三角形 109"/>
            <p:cNvSpPr>
              <a:spLocks noChangeArrowheads="1"/>
            </p:cNvSpPr>
            <p:nvPr/>
          </p:nvSpPr>
          <p:spPr bwMode="auto">
            <a:xfrm rot="5358376">
              <a:off x="7277203" y="455948"/>
              <a:ext cx="2191819"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4" name="任意多边形 33"/>
            <p:cNvSpPr>
              <a:spLocks noChangeArrowheads="1"/>
            </p:cNvSpPr>
            <p:nvPr/>
          </p:nvSpPr>
          <p:spPr bwMode="auto">
            <a:xfrm rot="1805345">
              <a:off x="8012277" y="1338493"/>
              <a:ext cx="1587649" cy="1286867"/>
            </a:xfrm>
            <a:custGeom>
              <a:avLst/>
              <a:gdLst>
                <a:gd name="connsiteX0" fmla="*/ 0 w 1587649"/>
                <a:gd name="connsiteY0" fmla="*/ 0 h 1286867"/>
                <a:gd name="connsiteX1" fmla="*/ 1255342 w 1587649"/>
                <a:gd name="connsiteY1" fmla="*/ 713355 h 1286867"/>
                <a:gd name="connsiteX2" fmla="*/ 1587649 w 1587649"/>
                <a:gd name="connsiteY2" fmla="*/ 1286867 h 1286867"/>
                <a:gd name="connsiteX3" fmla="*/ 0 w 1587649"/>
                <a:gd name="connsiteY3" fmla="*/ 1286867 h 1286867"/>
              </a:gdLst>
              <a:ahLst/>
              <a:cxnLst>
                <a:cxn ang="0">
                  <a:pos x="connsiteX0" y="connsiteY0"/>
                </a:cxn>
                <a:cxn ang="0">
                  <a:pos x="connsiteX1" y="connsiteY1"/>
                </a:cxn>
                <a:cxn ang="0">
                  <a:pos x="connsiteX2" y="connsiteY2"/>
                </a:cxn>
                <a:cxn ang="0">
                  <a:pos x="connsiteX3" y="connsiteY3"/>
                </a:cxn>
              </a:cxnLst>
              <a:rect l="l" t="t" r="r" b="b"/>
              <a:pathLst>
                <a:path w="1587649" h="1286867">
                  <a:moveTo>
                    <a:pt x="0" y="0"/>
                  </a:moveTo>
                  <a:lnTo>
                    <a:pt x="1255342" y="713355"/>
                  </a:lnTo>
                  <a:lnTo>
                    <a:pt x="1587649" y="1286867"/>
                  </a:lnTo>
                  <a:lnTo>
                    <a:pt x="0" y="1286867"/>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5" name="直角三角形 135"/>
            <p:cNvSpPr>
              <a:spLocks noChangeArrowheads="1"/>
            </p:cNvSpPr>
            <p:nvPr/>
          </p:nvSpPr>
          <p:spPr bwMode="auto">
            <a:xfrm rot="5358376">
              <a:off x="3216362" y="465191"/>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6" name="直角三角形 136"/>
            <p:cNvSpPr>
              <a:spLocks noChangeArrowheads="1"/>
            </p:cNvSpPr>
            <p:nvPr/>
          </p:nvSpPr>
          <p:spPr bwMode="auto">
            <a:xfrm rot="1805345">
              <a:off x="3942651" y="1553810"/>
              <a:ext cx="226459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7" name="直角三角形 137"/>
            <p:cNvSpPr>
              <a:spLocks noChangeArrowheads="1"/>
            </p:cNvSpPr>
            <p:nvPr/>
          </p:nvSpPr>
          <p:spPr bwMode="auto">
            <a:xfrm rot="19790647">
              <a:off x="5285272" y="1532709"/>
              <a:ext cx="2226217" cy="1309049"/>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直角三角形 138"/>
            <p:cNvSpPr>
              <a:spLocks noChangeArrowheads="1"/>
            </p:cNvSpPr>
            <p:nvPr/>
          </p:nvSpPr>
          <p:spPr bwMode="auto">
            <a:xfrm rot="16084695">
              <a:off x="5971362" y="464635"/>
              <a:ext cx="2066211" cy="1286867"/>
            </a:xfrm>
            <a:prstGeom prst="rtTriangle">
              <a:avLst/>
            </a:pr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9" name="任意多边形 38"/>
            <p:cNvSpPr>
              <a:spLocks noChangeArrowheads="1"/>
            </p:cNvSpPr>
            <p:nvPr/>
          </p:nvSpPr>
          <p:spPr bwMode="auto">
            <a:xfrm rot="12590647">
              <a:off x="6233784" y="-361224"/>
              <a:ext cx="1054318" cy="1204015"/>
            </a:xfrm>
            <a:custGeom>
              <a:avLst/>
              <a:gdLst>
                <a:gd name="connsiteX0" fmla="*/ 1054318 w 1054318"/>
                <a:gd name="connsiteY0" fmla="*/ 599122 h 1204015"/>
                <a:gd name="connsiteX1" fmla="*/ 0 w 1054318"/>
                <a:gd name="connsiteY1" fmla="*/ 1204015 h 1204015"/>
                <a:gd name="connsiteX2" fmla="*/ 0 w 1054318"/>
                <a:gd name="connsiteY2" fmla="*/ 0 h 1204015"/>
              </a:gdLst>
              <a:ahLst/>
              <a:cxnLst>
                <a:cxn ang="0">
                  <a:pos x="connsiteX0" y="connsiteY0"/>
                </a:cxn>
                <a:cxn ang="0">
                  <a:pos x="connsiteX1" y="connsiteY1"/>
                </a:cxn>
                <a:cxn ang="0">
                  <a:pos x="connsiteX2" y="connsiteY2"/>
                </a:cxn>
              </a:cxnLst>
              <a:rect l="l" t="t" r="r" b="b"/>
              <a:pathLst>
                <a:path w="1054318" h="1204015">
                  <a:moveTo>
                    <a:pt x="1054318" y="599122"/>
                  </a:moveTo>
                  <a:lnTo>
                    <a:pt x="0" y="1204015"/>
                  </a:lnTo>
                  <a:lnTo>
                    <a:pt x="0" y="0"/>
                  </a:lnTo>
                  <a:close/>
                </a:path>
              </a:pathLst>
            </a:custGeom>
            <a:solidFill>
              <a:srgbClr val="BFBFBF">
                <a:alpha val="14000"/>
              </a:srgbClr>
            </a:solidFill>
            <a:ln>
              <a:noFill/>
            </a:ln>
            <a:extLst>
              <a:ext uri="{91240B29-F687-4f45-9708-019B960494DF}">
                <a14:hiddenLine xmlns="" xmlns:a14="http://schemas.microsoft.com/office/drawing/2010/main" w="25400" cap="flat" cmpd="sng">
                  <a:solidFill>
                    <a:srgbClr val="395E8A"/>
                  </a:solidFill>
                  <a:miter lim="800000"/>
                  <a:headEnd/>
                  <a:tailEnd/>
                </a14:hiddenLine>
              </a:ext>
            </a:extLst>
          </p:spPr>
          <p:txBody>
            <a:bodyPr wrap="square" anchor="ctr">
              <a:noAutofit/>
            </a:body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 name="KSO_FD"/>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2D06E5-C419-4B61-9F19-8A0B423035EF}" type="datetimeFigureOut">
              <a:rPr lang="zh-CN" altLang="en-US" smtClean="0">
                <a:solidFill>
                  <a:srgbClr val="4B4D4F">
                    <a:tint val="75000"/>
                  </a:srgbClr>
                </a:solidFill>
              </a:rPr>
              <a:pPr/>
              <a:t>2018/8/7</a:t>
            </a:fld>
            <a:endParaRPr lang="zh-CN" altLang="en-US">
              <a:solidFill>
                <a:srgbClr val="4B4D4F">
                  <a:tint val="75000"/>
                </a:srgbClr>
              </a:solidFill>
            </a:endParaRPr>
          </a:p>
        </p:txBody>
      </p:sp>
      <p:sp>
        <p:nvSpPr>
          <p:cNvPr id="5" name="KSO_FT"/>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4B4D4F">
                  <a:tint val="75000"/>
                </a:srgbClr>
              </a:solidFill>
            </a:endParaRPr>
          </a:p>
        </p:txBody>
      </p:sp>
      <p:sp>
        <p:nvSpPr>
          <p:cNvPr id="3" name="KSO_BC1"/>
          <p:cNvSpPr>
            <a:spLocks noGrp="1"/>
          </p:cNvSpPr>
          <p:nvPr>
            <p:ph type="body" idx="1"/>
          </p:nvPr>
        </p:nvSpPr>
        <p:spPr>
          <a:xfrm>
            <a:off x="622300" y="1082676"/>
            <a:ext cx="10954459" cy="521444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622301" y="134544"/>
            <a:ext cx="10954459" cy="796011"/>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219055107"/>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iming>
    <p:tnLst>
      <p:par>
        <p:cTn id="1" dur="indefinite" restart="never" nodeType="tmRoot"/>
      </p:par>
    </p:tnLst>
  </p:timing>
  <p:txStyles>
    <p:title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p:titleStyle>
    <p:bodyStyle>
      <a:lvl1pPr marL="361950" indent="-361950" algn="just" defTabSz="685800" rtl="0" eaLnBrk="1" latinLnBrk="0" hangingPunct="1">
        <a:lnSpc>
          <a:spcPct val="110000"/>
        </a:lnSpc>
        <a:spcBef>
          <a:spcPts val="1200"/>
        </a:spcBef>
        <a:spcAft>
          <a:spcPts val="0"/>
        </a:spcAft>
        <a:buClr>
          <a:schemeClr val="accent1"/>
        </a:buClr>
        <a:buSzPct val="60000"/>
        <a:buFont typeface="Wingdings 2" panose="05020102010507070707" pitchFamily="18" charset="2"/>
        <a:buChar char=""/>
        <a:defRPr lang="zh-CN" altLang="en-US" sz="2800" kern="1200" baseline="0" dirty="0" smtClean="0">
          <a:solidFill>
            <a:schemeClr val="accent1"/>
          </a:solidFill>
          <a:latin typeface="+mn-ea"/>
          <a:ea typeface="+mn-ea"/>
          <a:cs typeface="+mn-cs"/>
        </a:defRPr>
      </a:lvl1pPr>
      <a:lvl2pPr marL="361950" indent="-361950" algn="just" defTabSz="685800" rtl="0" eaLnBrk="1" latinLnBrk="0" hangingPunct="1">
        <a:lnSpc>
          <a:spcPct val="120000"/>
        </a:lnSpc>
        <a:spcBef>
          <a:spcPts val="0"/>
        </a:spcBef>
        <a:spcAft>
          <a:spcPts val="120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19.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flipH="1">
            <a:off x="-38129" y="-3057525"/>
            <a:ext cx="5429484" cy="9922954"/>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sp>
        <p:nvSpPr>
          <p:cNvPr id="3" name="矩形 2"/>
          <p:cNvSpPr/>
          <p:nvPr/>
        </p:nvSpPr>
        <p:spPr>
          <a:xfrm>
            <a:off x="-326571" y="1756624"/>
            <a:ext cx="12866914" cy="3375554"/>
          </a:xfrm>
          <a:prstGeom prst="rect">
            <a:avLst/>
          </a:prstGeom>
          <a:solidFill>
            <a:schemeClr val="accent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hidden="1"/>
          <p:cNvPicPr>
            <a:picLocks noChangeAspect="1"/>
          </p:cNvPicPr>
          <p:nvPr/>
        </p:nvPicPr>
        <p:blipFill rotWithShape="1">
          <a:blip r:embed="rId4" cstate="print">
            <a:extLst>
              <a:ext uri="{28A0092B-C50C-407E-A947-70E740481C1C}">
                <a14:useLocalDpi xmlns:a14="http://schemas.microsoft.com/office/drawing/2010/main" val="0"/>
              </a:ext>
            </a:extLst>
          </a:blip>
          <a:srcRect l="7570" t="36113" r="16772" b="4622"/>
          <a:stretch/>
        </p:blipFill>
        <p:spPr>
          <a:xfrm>
            <a:off x="0" y="-1"/>
            <a:ext cx="12235602" cy="4036423"/>
          </a:xfrm>
          <a:prstGeom prst="rect">
            <a:avLst/>
          </a:prstGeom>
        </p:spPr>
      </p:pic>
      <p:sp>
        <p:nvSpPr>
          <p:cNvPr id="22" name="文本框 21"/>
          <p:cNvSpPr txBox="1"/>
          <p:nvPr/>
        </p:nvSpPr>
        <p:spPr>
          <a:xfrm>
            <a:off x="6011317" y="1555675"/>
            <a:ext cx="1621433" cy="2284215"/>
          </a:xfrm>
          <a:prstGeom prst="rect">
            <a:avLst/>
          </a:prstGeom>
          <a:noFill/>
        </p:spPr>
        <p:txBody>
          <a:bodyPr wrap="square" rtlCol="0">
            <a:spAutoFit/>
          </a:bodyPr>
          <a:lstStyle/>
          <a:p>
            <a:pPr>
              <a:lnSpc>
                <a:spcPct val="130000"/>
              </a:lnSpc>
            </a:pPr>
            <a:r>
              <a:rPr lang="zh-CN" altLang="en-US" sz="11800" b="1" dirty="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实</a:t>
            </a:r>
            <a:endPar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endParaRPr>
          </a:p>
        </p:txBody>
      </p:sp>
      <p:sp>
        <p:nvSpPr>
          <p:cNvPr id="31" name="文本框 30"/>
          <p:cNvSpPr txBox="1"/>
          <p:nvPr/>
        </p:nvSpPr>
        <p:spPr>
          <a:xfrm>
            <a:off x="7251241" y="1493329"/>
            <a:ext cx="1621433" cy="2284215"/>
          </a:xfrm>
          <a:prstGeom prst="rect">
            <a:avLst/>
          </a:prstGeom>
          <a:noFill/>
        </p:spPr>
        <p:txBody>
          <a:bodyPr wrap="square" rtlCol="0">
            <a:spAutoFit/>
          </a:bodyPr>
          <a:lstStyle/>
          <a:p>
            <a:pPr>
              <a:lnSpc>
                <a:spcPct val="130000"/>
              </a:lnSpc>
            </a:pPr>
            <a:r>
              <a:rPr lang="zh-CN" altLang="en-US" sz="11800" b="1" dirty="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习</a:t>
            </a:r>
            <a:endPar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endParaRPr>
          </a:p>
        </p:txBody>
      </p:sp>
      <p:sp>
        <p:nvSpPr>
          <p:cNvPr id="33" name="文本框 32"/>
          <p:cNvSpPr txBox="1"/>
          <p:nvPr/>
        </p:nvSpPr>
        <p:spPr>
          <a:xfrm>
            <a:off x="8491165"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总</a:t>
            </a:r>
          </a:p>
        </p:txBody>
      </p:sp>
      <p:sp>
        <p:nvSpPr>
          <p:cNvPr id="34" name="文本框 33"/>
          <p:cNvSpPr txBox="1"/>
          <p:nvPr/>
        </p:nvSpPr>
        <p:spPr>
          <a:xfrm>
            <a:off x="9731089" y="1555675"/>
            <a:ext cx="1621433" cy="2284215"/>
          </a:xfrm>
          <a:prstGeom prst="rect">
            <a:avLst/>
          </a:prstGeom>
          <a:noFill/>
        </p:spPr>
        <p:txBody>
          <a:bodyPr wrap="square" rtlCol="0">
            <a:spAutoFit/>
          </a:bodyPr>
          <a:lstStyle/>
          <a:p>
            <a:pPr>
              <a:lnSpc>
                <a:spcPct val="130000"/>
              </a:lnSpc>
            </a:pPr>
            <a:r>
              <a:rPr lang="zh-CN" altLang="en-US" sz="11800" b="1" dirty="0" smtClean="0">
                <a:gradFill>
                  <a:gsLst>
                    <a:gs pos="0">
                      <a:schemeClr val="tx1"/>
                    </a:gs>
                    <a:gs pos="38000">
                      <a:schemeClr val="tx1"/>
                    </a:gs>
                    <a:gs pos="100000">
                      <a:schemeClr val="tx1"/>
                    </a:gs>
                  </a:gsLst>
                  <a:lin ang="0" scaled="0"/>
                </a:gradFill>
                <a:latin typeface="华文新魏" panose="02010800040101010101" pitchFamily="2" charset="-122"/>
                <a:ea typeface="华文新魏" panose="02010800040101010101" pitchFamily="2" charset="-122"/>
              </a:rPr>
              <a:t>结</a:t>
            </a:r>
          </a:p>
        </p:txBody>
      </p:sp>
      <p:cxnSp>
        <p:nvCxnSpPr>
          <p:cNvPr id="9" name="直接连接符 8"/>
          <p:cNvCxnSpPr/>
          <p:nvPr/>
        </p:nvCxnSpPr>
        <p:spPr>
          <a:xfrm>
            <a:off x="958356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58827" y="3970591"/>
            <a:ext cx="163832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7914885" y="3542372"/>
            <a:ext cx="1816203" cy="932563"/>
          </a:xfrm>
          <a:prstGeom prst="rect">
            <a:avLst/>
          </a:prstGeom>
          <a:noFill/>
        </p:spPr>
        <p:txBody>
          <a:bodyPr wrap="square" rtlCol="0">
            <a:spAutoFit/>
          </a:bodyPr>
          <a:lstStyle/>
          <a:p>
            <a:pPr>
              <a:lnSpc>
                <a:spcPct val="130000"/>
              </a:lnSpc>
            </a:pPr>
            <a:r>
              <a:rPr lang="zh-CN" altLang="en-US" sz="1400" dirty="0" smtClean="0">
                <a:latin typeface="+mj-ea"/>
                <a:ea typeface="+mj-ea"/>
              </a:rPr>
              <a:t>汇报人</a:t>
            </a:r>
            <a:r>
              <a:rPr lang="en-US" altLang="zh-CN" sz="1400" dirty="0" smtClean="0">
                <a:latin typeface="+mj-ea"/>
                <a:ea typeface="+mj-ea"/>
              </a:rPr>
              <a:t>: </a:t>
            </a:r>
            <a:r>
              <a:rPr lang="zh-CN" altLang="en-US" sz="1400" dirty="0" smtClean="0">
                <a:latin typeface="+mj-ea"/>
                <a:ea typeface="+mj-ea"/>
              </a:rPr>
              <a:t>卢坚</a:t>
            </a:r>
            <a:endParaRPr lang="en-US" altLang="zh-CN" sz="1400" dirty="0" smtClean="0">
              <a:latin typeface="+mj-ea"/>
              <a:ea typeface="+mj-ea"/>
            </a:endParaRPr>
          </a:p>
          <a:p>
            <a:pPr>
              <a:lnSpc>
                <a:spcPct val="130000"/>
              </a:lnSpc>
            </a:pPr>
            <a:r>
              <a:rPr lang="zh-CN" altLang="en-US" sz="1400" dirty="0" smtClean="0">
                <a:latin typeface="+mj-ea"/>
                <a:ea typeface="+mj-ea"/>
              </a:rPr>
              <a:t>部门</a:t>
            </a:r>
            <a:r>
              <a:rPr lang="en-US" altLang="zh-CN" sz="1400" dirty="0" smtClean="0">
                <a:latin typeface="+mj-ea"/>
                <a:ea typeface="+mj-ea"/>
              </a:rPr>
              <a:t>: CBU</a:t>
            </a:r>
            <a:r>
              <a:rPr lang="zh-CN" altLang="en-US" sz="1400" dirty="0" smtClean="0">
                <a:latin typeface="+mj-ea"/>
                <a:ea typeface="+mj-ea"/>
              </a:rPr>
              <a:t>数字营销</a:t>
            </a:r>
            <a:endParaRPr lang="en-US" altLang="zh-CN" sz="1400" dirty="0" smtClean="0">
              <a:latin typeface="+mj-ea"/>
              <a:ea typeface="+mj-ea"/>
            </a:endParaRPr>
          </a:p>
          <a:p>
            <a:pPr>
              <a:lnSpc>
                <a:spcPct val="130000"/>
              </a:lnSpc>
            </a:pPr>
            <a:r>
              <a:rPr lang="zh-CN" altLang="en-US" sz="1400" dirty="0" smtClean="0">
                <a:latin typeface="+mj-ea"/>
                <a:ea typeface="+mj-ea"/>
              </a:rPr>
              <a:t>时间</a:t>
            </a:r>
            <a:r>
              <a:rPr lang="en-US" altLang="zh-CN" sz="1400" dirty="0" smtClean="0">
                <a:latin typeface="+mj-ea"/>
                <a:ea typeface="+mj-ea"/>
              </a:rPr>
              <a:t>: 2018/8/8</a:t>
            </a:r>
            <a:endParaRPr lang="zh-CN" altLang="en-US" sz="1400" dirty="0" smtClean="0">
              <a:latin typeface="+mj-ea"/>
              <a:ea typeface="+mj-ea"/>
            </a:endParaRPr>
          </a:p>
        </p:txBody>
      </p:sp>
    </p:spTree>
    <p:extLst>
      <p:ext uri="{BB962C8B-B14F-4D97-AF65-F5344CB8AC3E}">
        <p14:creationId xmlns:p14="http://schemas.microsoft.com/office/powerpoint/2010/main" val="3658307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产品分级定义</a:t>
            </a:r>
          </a:p>
        </p:txBody>
      </p:sp>
      <p:pic>
        <p:nvPicPr>
          <p:cNvPr id="3" name="内容占位符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48812" y="1061744"/>
            <a:ext cx="8728603" cy="5214938"/>
          </a:xfrm>
        </p:spPr>
      </p:pic>
    </p:spTree>
    <p:extLst>
      <p:ext uri="{BB962C8B-B14F-4D97-AF65-F5344CB8AC3E}">
        <p14:creationId xmlns:p14="http://schemas.microsoft.com/office/powerpoint/2010/main" val="6968961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904510" y="1044431"/>
            <a:ext cx="1415772" cy="461665"/>
          </a:xfrm>
          <a:prstGeom prst="rect">
            <a:avLst/>
          </a:prstGeom>
          <a:noFill/>
        </p:spPr>
        <p:txBody>
          <a:bodyPr wrap="none" lIns="91440" tIns="45720" rIns="91440" bIns="45720">
            <a:spAutoFit/>
          </a:bodyPr>
          <a:lstStyle/>
          <a:p>
            <a:pPr algn="ctr"/>
            <a:r>
              <a:rPr lang="zh-CN" altLang="en-US" sz="2400" b="0" cap="none" spc="0" dirty="0" smtClean="0">
                <a:ln w="0"/>
                <a:solidFill>
                  <a:schemeClr val="tx1"/>
                </a:solidFill>
                <a:effectLst>
                  <a:outerShdw blurRad="38100" dist="19050" dir="2700000" algn="tl" rotWithShape="0">
                    <a:schemeClr val="dk1">
                      <a:alpha val="40000"/>
                    </a:schemeClr>
                  </a:outerShdw>
                </a:effectLst>
              </a:rPr>
              <a:t>鹰眼的</a:t>
            </a:r>
            <a:r>
              <a:rPr lang="en-US" altLang="zh-CN" sz="2400" b="0" cap="none" spc="0" dirty="0" smtClean="0">
                <a:ln w="0"/>
                <a:solidFill>
                  <a:schemeClr val="tx1"/>
                </a:solidFill>
                <a:effectLst>
                  <a:outerShdw blurRad="38100" dist="19050" dir="2700000" algn="tl" rotWithShape="0">
                    <a:schemeClr val="dk1">
                      <a:alpha val="40000"/>
                    </a:schemeClr>
                  </a:outerShdw>
                </a:effectLst>
              </a:rPr>
              <a:t>ID</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分级消息</a:t>
            </a: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2300" y="1295665"/>
            <a:ext cx="10953750" cy="4788958"/>
          </a:xfrm>
        </p:spPr>
      </p:pic>
    </p:spTree>
    <p:extLst>
      <p:ext uri="{BB962C8B-B14F-4D97-AF65-F5344CB8AC3E}">
        <p14:creationId xmlns:p14="http://schemas.microsoft.com/office/powerpoint/2010/main" val="40241372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12981" y="2645229"/>
            <a:ext cx="6011639" cy="4056786"/>
          </a:xfrm>
          <a:prstGeom prst="rect">
            <a:avLst/>
          </a:prstGeom>
          <a:noFill/>
          <a:ln w="85725">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10"/>
          <p:cNvPicPr>
            <a:picLocks noChangeAspect="1"/>
          </p:cNvPicPr>
          <p:nvPr/>
        </p:nvPicPr>
        <p:blipFill>
          <a:blip r:embed="rId3"/>
          <a:stretch>
            <a:fillRect/>
          </a:stretch>
        </p:blipFill>
        <p:spPr>
          <a:xfrm>
            <a:off x="977977" y="1272553"/>
            <a:ext cx="4871459" cy="5214938"/>
          </a:xfrm>
          <a:prstGeom prst="rect">
            <a:avLst/>
          </a:prstGeom>
          <a:solidFill>
            <a:schemeClr val="bg1"/>
          </a:solidFill>
        </p:spPr>
      </p:pic>
      <p:sp>
        <p:nvSpPr>
          <p:cNvPr id="6" name="文本框 5"/>
          <p:cNvSpPr txBox="1"/>
          <p:nvPr/>
        </p:nvSpPr>
        <p:spPr>
          <a:xfrm>
            <a:off x="9556398" y="2710541"/>
            <a:ext cx="1529731" cy="452945"/>
          </a:xfrm>
          <a:prstGeom prst="rect">
            <a:avLst/>
          </a:prstGeom>
          <a:noFill/>
        </p:spPr>
        <p:txBody>
          <a:bodyPr wrap="square" rtlCol="0">
            <a:spAutoFit/>
          </a:bodyPr>
          <a:lstStyle/>
          <a:p>
            <a:pPr>
              <a:lnSpc>
                <a:spcPct val="130000"/>
              </a:lnSpc>
            </a:pPr>
            <a:r>
              <a:rPr lang="zh-CN" altLang="en-US" sz="2000" b="1" dirty="0">
                <a:latin typeface="Arial" panose="020B0604020202020204" pitchFamily="34" charset="0"/>
                <a:ea typeface="微软雅黑" panose="020B0503020204020204" pitchFamily="34" charset="-122"/>
              </a:rPr>
              <a:t>实例</a:t>
            </a:r>
            <a:r>
              <a:rPr lang="zh-CN" altLang="en-US" sz="2000" b="1" dirty="0" smtClean="0">
                <a:latin typeface="Arial" panose="020B0604020202020204" pitchFamily="34" charset="0"/>
                <a:ea typeface="微软雅黑" panose="020B0503020204020204" pitchFamily="34" charset="-122"/>
              </a:rPr>
              <a:t>图</a:t>
            </a:r>
          </a:p>
        </p:txBody>
      </p:sp>
      <p:sp>
        <p:nvSpPr>
          <p:cNvPr id="7" name="文本框 6"/>
          <p:cNvSpPr txBox="1"/>
          <p:nvPr/>
        </p:nvSpPr>
        <p:spPr>
          <a:xfrm>
            <a:off x="1776126" y="5916006"/>
            <a:ext cx="1529731" cy="452945"/>
          </a:xfrm>
          <a:prstGeom prst="rect">
            <a:avLst/>
          </a:prstGeom>
          <a:noFill/>
        </p:spPr>
        <p:txBody>
          <a:bodyPr wrap="square" rtlCol="0">
            <a:spAutoFit/>
          </a:bodyPr>
          <a:lstStyle/>
          <a:p>
            <a:pPr>
              <a:lnSpc>
                <a:spcPct val="130000"/>
              </a:lnSpc>
            </a:pPr>
            <a:r>
              <a:rPr lang="zh-CN" altLang="en-US" sz="2000" b="1" dirty="0" smtClean="0">
                <a:latin typeface="Arial" panose="020B0604020202020204" pitchFamily="34" charset="0"/>
                <a:ea typeface="微软雅黑" panose="020B0503020204020204" pitchFamily="34" charset="-122"/>
              </a:rPr>
              <a:t>流程图</a:t>
            </a:r>
          </a:p>
        </p:txBody>
      </p:sp>
      <p:sp>
        <p:nvSpPr>
          <p:cNvPr id="8" name="矩形 7"/>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流程图</a:t>
            </a:r>
            <a:endParaRPr lang="zh-CN" altLang="en-US" sz="2800" b="1" dirty="0">
              <a:solidFill>
                <a:schemeClr val="bg1"/>
              </a:solidFill>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050" y="2624410"/>
            <a:ext cx="6199746" cy="3962810"/>
          </a:xfrm>
          <a:prstGeom prst="rect">
            <a:avLst/>
          </a:prstGeom>
        </p:spPr>
      </p:pic>
    </p:spTree>
    <p:extLst>
      <p:ext uri="{BB962C8B-B14F-4D97-AF65-F5344CB8AC3E}">
        <p14:creationId xmlns:p14="http://schemas.microsoft.com/office/powerpoint/2010/main" val="199077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19415" y="2982665"/>
            <a:ext cx="4649885" cy="22352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817" y="6989417"/>
            <a:ext cx="10058400" cy="4660990"/>
          </a:xfrm>
          <a:prstGeom prst="rect">
            <a:avLst/>
          </a:prstGeom>
        </p:spPr>
      </p:pic>
      <p:sp>
        <p:nvSpPr>
          <p:cNvPr id="4" name="文本框 3"/>
          <p:cNvSpPr txBox="1"/>
          <p:nvPr/>
        </p:nvSpPr>
        <p:spPr>
          <a:xfrm>
            <a:off x="154048" y="3669735"/>
            <a:ext cx="4276422" cy="380810"/>
          </a:xfrm>
          <a:prstGeom prst="rect">
            <a:avLst/>
          </a:prstGeom>
          <a:noFill/>
        </p:spPr>
        <p:txBody>
          <a:bodyPr wrap="square" rtlCol="0">
            <a:spAutoFit/>
          </a:bodyPr>
          <a:lstStyle/>
          <a:p>
            <a:pPr>
              <a:lnSpc>
                <a:spcPct val="130000"/>
              </a:lnSpc>
            </a:pPr>
            <a:r>
              <a:rPr lang="zh-CN" altLang="en-US" sz="1600" dirty="0" smtClean="0">
                <a:solidFill>
                  <a:schemeClr val="bg1"/>
                </a:solidFill>
                <a:latin typeface="Arial" panose="020B0604020202020204" pitchFamily="34" charset="0"/>
                <a:ea typeface="微软雅黑" panose="020B0503020204020204" pitchFamily="34" charset="-122"/>
              </a:rPr>
              <a:t>如何根据分级上下文信息计算审核的优先级？</a:t>
            </a:r>
          </a:p>
        </p:txBody>
      </p:sp>
      <p:sp>
        <p:nvSpPr>
          <p:cNvPr id="5" name="文本框 4"/>
          <p:cNvSpPr txBox="1"/>
          <p:nvPr/>
        </p:nvSpPr>
        <p:spPr>
          <a:xfrm>
            <a:off x="160459" y="3967378"/>
            <a:ext cx="4132435" cy="652486"/>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基于权重分配的分级策略</a:t>
            </a:r>
          </a:p>
        </p:txBody>
      </p:sp>
      <p:grpSp>
        <p:nvGrpSpPr>
          <p:cNvPr id="27" name="组合 26"/>
          <p:cNvGrpSpPr/>
          <p:nvPr/>
        </p:nvGrpSpPr>
        <p:grpSpPr>
          <a:xfrm>
            <a:off x="4675806" y="2043394"/>
            <a:ext cx="7198148" cy="3853645"/>
            <a:chOff x="4675806" y="1700494"/>
            <a:chExt cx="7198148" cy="3853645"/>
          </a:xfrm>
        </p:grpSpPr>
        <p:cxnSp>
          <p:nvCxnSpPr>
            <p:cNvPr id="24" name="直接连接符 23"/>
            <p:cNvCxnSpPr/>
            <p:nvPr/>
          </p:nvCxnSpPr>
          <p:spPr>
            <a:xfrm flipV="1">
              <a:off x="7553954" y="1700494"/>
              <a:ext cx="0" cy="383898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827539" y="1844781"/>
              <a:ext cx="1074673" cy="372410"/>
            </a:xfrm>
            <a:prstGeom prst="rect">
              <a:avLst/>
            </a:prstGeom>
            <a:noFill/>
          </p:spPr>
          <p:txBody>
            <a:bodyPr wrap="square" rtlCol="0">
              <a:spAutoFit/>
            </a:bodyPr>
            <a:lstStyle/>
            <a:p>
              <a:pPr>
                <a:lnSpc>
                  <a:spcPct val="130000"/>
                </a:lnSpc>
              </a:pPr>
              <a:r>
                <a:rPr lang="en-US" altLang="zh-CN" sz="1400" dirty="0" smtClean="0">
                  <a:latin typeface="微软雅黑" panose="020B0503020204020204" pitchFamily="34" charset="-122"/>
                  <a:ea typeface="微软雅黑" panose="020B0503020204020204" pitchFamily="34" charset="-122"/>
                </a:rPr>
                <a:t>KA</a:t>
              </a:r>
              <a:r>
                <a:rPr lang="zh-CN" altLang="en-US" sz="1400" dirty="0" smtClean="0">
                  <a:latin typeface="微软雅黑" panose="020B0503020204020204" pitchFamily="34" charset="-122"/>
                  <a:ea typeface="微软雅黑" panose="020B0503020204020204" pitchFamily="34" charset="-122"/>
                </a:rPr>
                <a:t>大客户</a:t>
              </a:r>
            </a:p>
          </p:txBody>
        </p:sp>
        <p:sp>
          <p:nvSpPr>
            <p:cNvPr id="7" name="文本框 6"/>
            <p:cNvSpPr txBox="1"/>
            <p:nvPr/>
          </p:nvSpPr>
          <p:spPr>
            <a:xfrm>
              <a:off x="6386305" y="3291936"/>
              <a:ext cx="1074673" cy="345094"/>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食品类目</a:t>
              </a:r>
            </a:p>
          </p:txBody>
        </p:sp>
        <p:sp>
          <p:nvSpPr>
            <p:cNvPr id="8" name="文本框 7"/>
            <p:cNvSpPr txBox="1"/>
            <p:nvPr/>
          </p:nvSpPr>
          <p:spPr>
            <a:xfrm>
              <a:off x="7728480" y="2551439"/>
              <a:ext cx="1286428" cy="652486"/>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本次审核产品</a:t>
              </a:r>
              <a:r>
                <a:rPr lang="en-US" altLang="zh-CN" sz="1400" dirty="0" smtClean="0">
                  <a:latin typeface="微软雅黑" panose="020B0503020204020204" pitchFamily="34" charset="-122"/>
                  <a:ea typeface="微软雅黑" panose="020B0503020204020204" pitchFamily="34" charset="-122"/>
                </a:rPr>
                <a:t>CPT</a:t>
              </a:r>
              <a:r>
                <a:rPr lang="zh-CN" altLang="en-US" sz="1400" dirty="0">
                  <a:latin typeface="微软雅黑" panose="020B0503020204020204" pitchFamily="34" charset="-122"/>
                  <a:ea typeface="微软雅黑" panose="020B0503020204020204" pitchFamily="34" charset="-122"/>
                </a:rPr>
                <a:t>标王</a:t>
              </a:r>
              <a:endParaRPr lang="zh-CN" altLang="en-US" sz="1400" dirty="0" smtClean="0">
                <a:latin typeface="微软雅黑" panose="020B0503020204020204" pitchFamily="34" charset="-122"/>
                <a:ea typeface="微软雅黑" panose="020B0503020204020204" pitchFamily="34" charset="-122"/>
              </a:endParaRPr>
            </a:p>
          </p:txBody>
        </p:sp>
        <p:sp>
          <p:nvSpPr>
            <p:cNvPr id="9" name="文本框 8"/>
            <p:cNvSpPr txBox="1"/>
            <p:nvPr/>
          </p:nvSpPr>
          <p:spPr>
            <a:xfrm>
              <a:off x="9176617" y="2578941"/>
              <a:ext cx="1074673" cy="625171"/>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历史</a:t>
              </a:r>
              <a:r>
                <a:rPr lang="zh-CN" altLang="en-US" sz="1400" dirty="0" smtClean="0">
                  <a:latin typeface="微软雅黑" panose="020B0503020204020204" pitchFamily="34" charset="-122"/>
                  <a:ea typeface="微软雅黑" panose="020B0503020204020204" pitchFamily="34" charset="-122"/>
                </a:rPr>
                <a:t>审核通过率</a:t>
              </a:r>
              <a:r>
                <a:rPr lang="en-US" altLang="zh-CN" sz="1400" dirty="0" smtClean="0">
                  <a:latin typeface="微软雅黑" panose="020B0503020204020204" pitchFamily="34" charset="-122"/>
                  <a:ea typeface="微软雅黑" panose="020B0503020204020204" pitchFamily="34" charset="-122"/>
                </a:rPr>
                <a:t>98%</a:t>
              </a:r>
              <a:endParaRPr lang="zh-CN" altLang="en-US" sz="1400" dirty="0" smtClean="0">
                <a:latin typeface="微软雅黑" panose="020B0503020204020204" pitchFamily="34" charset="-122"/>
                <a:ea typeface="微软雅黑" panose="020B0503020204020204" pitchFamily="34" charset="-122"/>
              </a:endParaRPr>
            </a:p>
          </p:txBody>
        </p:sp>
        <p:sp>
          <p:nvSpPr>
            <p:cNvPr id="10" name="文本框 9"/>
            <p:cNvSpPr txBox="1"/>
            <p:nvPr/>
          </p:nvSpPr>
          <p:spPr>
            <a:xfrm>
              <a:off x="10736229" y="3424940"/>
              <a:ext cx="1074673" cy="652486"/>
            </a:xfrm>
            <a:prstGeom prst="rect">
              <a:avLst/>
            </a:prstGeom>
            <a:noFill/>
          </p:spPr>
          <p:txBody>
            <a:bodyPr wrap="square" rtlCol="0">
              <a:spAutoFit/>
            </a:bodyPr>
            <a:lstStyle/>
            <a:p>
              <a:pPr>
                <a:lnSpc>
                  <a:spcPct val="130000"/>
                </a:lnSpc>
              </a:pPr>
              <a:r>
                <a:rPr lang="zh-CN" altLang="en-US" sz="1400" dirty="0" smtClean="0">
                  <a:latin typeface="微软雅黑" panose="020B0503020204020204" pitchFamily="34" charset="-122"/>
                  <a:ea typeface="微软雅黑" panose="020B0503020204020204" pitchFamily="34" charset="-122"/>
                </a:rPr>
                <a:t>进审原因 标题更新</a:t>
              </a:r>
            </a:p>
          </p:txBody>
        </p:sp>
        <p:sp>
          <p:nvSpPr>
            <p:cNvPr id="11" name="圆柱形 10"/>
            <p:cNvSpPr/>
            <p:nvPr/>
          </p:nvSpPr>
          <p:spPr>
            <a:xfrm>
              <a:off x="5156550" y="2244155"/>
              <a:ext cx="416653" cy="2520000"/>
            </a:xfrm>
            <a:prstGeom prst="can">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70%</a:t>
              </a:r>
              <a:endParaRPr lang="zh-CN" altLang="en-US" dirty="0"/>
            </a:p>
          </p:txBody>
        </p:sp>
        <p:sp>
          <p:nvSpPr>
            <p:cNvPr id="12" name="圆柱形 11"/>
            <p:cNvSpPr/>
            <p:nvPr/>
          </p:nvSpPr>
          <p:spPr>
            <a:xfrm>
              <a:off x="6606310" y="3710386"/>
              <a:ext cx="417600" cy="1080000"/>
            </a:xfrm>
            <a:prstGeom prst="can">
              <a:avLst>
                <a:gd name="adj" fmla="val 47268"/>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30%</a:t>
              </a:r>
              <a:endParaRPr lang="zh-CN" altLang="en-US" dirty="0"/>
            </a:p>
          </p:txBody>
        </p:sp>
        <p:sp>
          <p:nvSpPr>
            <p:cNvPr id="13" name="圆柱形 12"/>
            <p:cNvSpPr/>
            <p:nvPr/>
          </p:nvSpPr>
          <p:spPr>
            <a:xfrm>
              <a:off x="8057017" y="3346715"/>
              <a:ext cx="417600" cy="144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40%</a:t>
              </a:r>
              <a:endParaRPr lang="zh-CN" altLang="en-US" dirty="0"/>
            </a:p>
          </p:txBody>
        </p:sp>
        <p:sp>
          <p:nvSpPr>
            <p:cNvPr id="14" name="圆柱形 13"/>
            <p:cNvSpPr/>
            <p:nvPr/>
          </p:nvSpPr>
          <p:spPr>
            <a:xfrm>
              <a:off x="9505154" y="3346715"/>
              <a:ext cx="417600" cy="144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40%</a:t>
              </a:r>
              <a:endParaRPr lang="zh-CN" altLang="en-US" dirty="0"/>
            </a:p>
          </p:txBody>
        </p:sp>
        <p:sp>
          <p:nvSpPr>
            <p:cNvPr id="17" name="矩形 16"/>
            <p:cNvSpPr/>
            <p:nvPr/>
          </p:nvSpPr>
          <p:spPr>
            <a:xfrm>
              <a:off x="4675806" y="5014138"/>
              <a:ext cx="2880000" cy="540000"/>
            </a:xfrm>
            <a:prstGeom prst="rect">
              <a:avLst/>
            </a:prstGeom>
            <a:solidFill>
              <a:srgbClr val="4F8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商家 </a:t>
              </a:r>
              <a:r>
                <a:rPr lang="en-US" altLang="zh-CN" dirty="0" smtClean="0"/>
                <a:t>(40%)</a:t>
              </a:r>
              <a:endParaRPr lang="en-US" altLang="zh-CN" dirty="0"/>
            </a:p>
          </p:txBody>
        </p:sp>
        <p:sp>
          <p:nvSpPr>
            <p:cNvPr id="18" name="矩形 17"/>
            <p:cNvSpPr/>
            <p:nvPr/>
          </p:nvSpPr>
          <p:spPr>
            <a:xfrm>
              <a:off x="7553954" y="5014139"/>
              <a:ext cx="432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产品 </a:t>
              </a:r>
              <a:r>
                <a:rPr lang="en-US" altLang="zh-CN" dirty="0" smtClean="0"/>
                <a:t>(60%)</a:t>
              </a:r>
              <a:endParaRPr lang="zh-CN" altLang="en-US" dirty="0"/>
            </a:p>
          </p:txBody>
        </p:sp>
        <p:sp>
          <p:nvSpPr>
            <p:cNvPr id="20" name="圆柱形 19"/>
            <p:cNvSpPr/>
            <p:nvPr/>
          </p:nvSpPr>
          <p:spPr>
            <a:xfrm>
              <a:off x="10955861" y="4066715"/>
              <a:ext cx="417600" cy="720000"/>
            </a:xfrm>
            <a:prstGeom prst="ca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r>
                <a:rPr lang="en-US" altLang="zh-CN" dirty="0" smtClean="0"/>
                <a:t>0%</a:t>
              </a:r>
              <a:endParaRPr lang="zh-CN" altLang="en-US" dirty="0"/>
            </a:p>
          </p:txBody>
        </p:sp>
      </p:grpSp>
      <p:cxnSp>
        <p:nvCxnSpPr>
          <p:cNvPr id="25" name="直接连接符 24" hidden="1"/>
          <p:cNvCxnSpPr/>
          <p:nvPr/>
        </p:nvCxnSpPr>
        <p:spPr>
          <a:xfrm flipV="1">
            <a:off x="5348353" y="1925334"/>
            <a:ext cx="0" cy="4222888"/>
          </a:xfrm>
          <a:prstGeom prst="line">
            <a:avLst/>
          </a:prstGeom>
          <a:ln w="28575">
            <a:solidFill>
              <a:srgbClr val="4F88BB"/>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分级策略</a:t>
            </a:r>
          </a:p>
        </p:txBody>
      </p:sp>
    </p:spTree>
    <p:extLst>
      <p:ext uri="{BB962C8B-B14F-4D97-AF65-F5344CB8AC3E}">
        <p14:creationId xmlns:p14="http://schemas.microsoft.com/office/powerpoint/2010/main" val="8940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7322" y="1546037"/>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76" y="1978872"/>
            <a:ext cx="4628445" cy="4267013"/>
          </a:xfrm>
          <a:prstGeom prst="rect">
            <a:avLst/>
          </a:prstGeom>
        </p:spPr>
      </p:pic>
      <p:sp>
        <p:nvSpPr>
          <p:cNvPr id="14" name="矩形 13"/>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分级权重配置与权重计算分开</a:t>
            </a:r>
          </a:p>
        </p:txBody>
      </p:sp>
      <p:sp>
        <p:nvSpPr>
          <p:cNvPr id="24" name="文本框 23"/>
          <p:cNvSpPr txBox="1"/>
          <p:nvPr/>
        </p:nvSpPr>
        <p:spPr>
          <a:xfrm>
            <a:off x="663079" y="1585792"/>
            <a:ext cx="3349891" cy="453457"/>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01 </a:t>
            </a:r>
            <a:r>
              <a:rPr lang="zh-CN" altLang="en-US" sz="2000" b="1" dirty="0" smtClean="0">
                <a:latin typeface="微软雅黑" panose="020B0503020204020204" pitchFamily="34" charset="-122"/>
                <a:ea typeface="微软雅黑" panose="020B0503020204020204" pitchFamily="34" charset="-122"/>
              </a:rPr>
              <a:t>运营后台配置因子权重</a:t>
            </a: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568" y="1978872"/>
            <a:ext cx="5191184" cy="2200612"/>
          </a:xfrm>
          <a:prstGeom prst="rect">
            <a:avLst/>
          </a:prstGeom>
        </p:spPr>
      </p:pic>
      <p:sp>
        <p:nvSpPr>
          <p:cNvPr id="26" name="文本框 25"/>
          <p:cNvSpPr txBox="1"/>
          <p:nvPr/>
        </p:nvSpPr>
        <p:spPr>
          <a:xfrm>
            <a:off x="6180568" y="1585792"/>
            <a:ext cx="3729548" cy="492443"/>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02 Diamond</a:t>
            </a:r>
            <a:r>
              <a:rPr lang="zh-CN" altLang="en-US" sz="2000" b="1" dirty="0" smtClean="0">
                <a:latin typeface="微软雅黑" panose="020B0503020204020204" pitchFamily="34" charset="-122"/>
                <a:ea typeface="微软雅黑" panose="020B0503020204020204" pitchFamily="34" charset="-122"/>
              </a:rPr>
              <a:t>计算表达式配置</a:t>
            </a:r>
          </a:p>
        </p:txBody>
      </p:sp>
      <p:sp>
        <p:nvSpPr>
          <p:cNvPr id="29" name="文本框 28"/>
          <p:cNvSpPr txBox="1"/>
          <p:nvPr/>
        </p:nvSpPr>
        <p:spPr>
          <a:xfrm>
            <a:off x="6180568" y="4751466"/>
            <a:ext cx="3388313" cy="453457"/>
          </a:xfrm>
          <a:prstGeom prst="rect">
            <a:avLst/>
          </a:prstGeom>
          <a:noFill/>
        </p:spPr>
        <p:txBody>
          <a:bodyPr wrap="square" rtlCol="0">
            <a:spAutoFit/>
          </a:bodyPr>
          <a:lstStyle/>
          <a:p>
            <a:pPr>
              <a:lnSpc>
                <a:spcPct val="130000"/>
              </a:lnSpc>
            </a:pPr>
            <a:r>
              <a:rPr lang="en-US" altLang="zh-CN" sz="2000" b="1" dirty="0" smtClean="0">
                <a:latin typeface="微软雅黑" panose="020B0503020204020204" pitchFamily="34" charset="-122"/>
                <a:ea typeface="微软雅黑" panose="020B0503020204020204" pitchFamily="34" charset="-122"/>
              </a:rPr>
              <a:t>03 </a:t>
            </a:r>
            <a:r>
              <a:rPr lang="zh-CN" altLang="en-US" sz="2000" b="1" dirty="0" smtClean="0">
                <a:latin typeface="微软雅黑" panose="020B0503020204020204" pitchFamily="34" charset="-122"/>
                <a:ea typeface="微软雅黑" panose="020B0503020204020204" pitchFamily="34" charset="-122"/>
              </a:rPr>
              <a:t>表达式计算</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Aviator</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p:txBody>
      </p:sp>
      <p:sp>
        <p:nvSpPr>
          <p:cNvPr id="30" name="文本框 29"/>
          <p:cNvSpPr txBox="1"/>
          <p:nvPr/>
        </p:nvSpPr>
        <p:spPr>
          <a:xfrm>
            <a:off x="6180568" y="5359547"/>
            <a:ext cx="4593872" cy="452432"/>
          </a:xfrm>
          <a:prstGeom prst="rect">
            <a:avLst/>
          </a:prstGeom>
          <a:noFill/>
        </p:spPr>
        <p:txBody>
          <a:bodyPr wrap="square" rtlCol="0">
            <a:spAutoFit/>
          </a:bodyPr>
          <a:lstStyle/>
          <a:p>
            <a:pPr>
              <a:lnSpc>
                <a:spcPct val="13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不同优先级的工单</a:t>
            </a:r>
          </a:p>
        </p:txBody>
      </p:sp>
      <p:sp>
        <p:nvSpPr>
          <p:cNvPr id="32" name="文本框 31"/>
          <p:cNvSpPr txBox="1"/>
          <p:nvPr/>
        </p:nvSpPr>
        <p:spPr>
          <a:xfrm>
            <a:off x="6180568" y="5828527"/>
            <a:ext cx="5541924" cy="417358"/>
          </a:xfrm>
          <a:prstGeom prst="rect">
            <a:avLst/>
          </a:prstGeom>
          <a:noFill/>
        </p:spPr>
        <p:txBody>
          <a:bodyPr wrap="square" rtlCol="0">
            <a:spAutoFit/>
          </a:bodyPr>
          <a:lstStyle/>
          <a:p>
            <a:pPr>
              <a:lnSpc>
                <a:spcPct val="13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不同场景下，针对性的工单</a:t>
            </a:r>
          </a:p>
        </p:txBody>
      </p:sp>
    </p:spTree>
    <p:extLst>
      <p:ext uri="{BB962C8B-B14F-4D97-AF65-F5344CB8AC3E}">
        <p14:creationId xmlns:p14="http://schemas.microsoft.com/office/powerpoint/2010/main" val="4071690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任意多边形 264"/>
          <p:cNvSpPr/>
          <p:nvPr/>
        </p:nvSpPr>
        <p:spPr>
          <a:xfrm>
            <a:off x="6175023" y="1614570"/>
            <a:ext cx="2124266" cy="4362955"/>
          </a:xfrm>
          <a:custGeom>
            <a:avLst/>
            <a:gdLst>
              <a:gd name="connsiteX0" fmla="*/ 0 w 2124266"/>
              <a:gd name="connsiteY0" fmla="*/ 0 h 4362955"/>
              <a:gd name="connsiteX1" fmla="*/ 179405 w 2124266"/>
              <a:gd name="connsiteY1" fmla="*/ 9131 h 4362955"/>
              <a:gd name="connsiteX2" fmla="*/ 2124266 w 2124266"/>
              <a:gd name="connsiteY2" fmla="*/ 2181477 h 4362955"/>
              <a:gd name="connsiteX3" fmla="*/ 179405 w 2124266"/>
              <a:gd name="connsiteY3" fmla="*/ 4353823 h 4362955"/>
              <a:gd name="connsiteX4" fmla="*/ 0 w 2124266"/>
              <a:gd name="connsiteY4" fmla="*/ 4362955 h 4362955"/>
              <a:gd name="connsiteX5" fmla="*/ 0 w 2124266"/>
              <a:gd name="connsiteY5" fmla="*/ 0 h 436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266" h="4362955">
                <a:moveTo>
                  <a:pt x="0" y="0"/>
                </a:moveTo>
                <a:lnTo>
                  <a:pt x="179405" y="9131"/>
                </a:lnTo>
                <a:cubicBezTo>
                  <a:pt x="1271805" y="120954"/>
                  <a:pt x="2124266" y="1050871"/>
                  <a:pt x="2124266" y="2181477"/>
                </a:cubicBezTo>
                <a:cubicBezTo>
                  <a:pt x="2124266" y="3312083"/>
                  <a:pt x="1271805" y="4242000"/>
                  <a:pt x="179405" y="4353823"/>
                </a:cubicBezTo>
                <a:lnTo>
                  <a:pt x="0" y="4362955"/>
                </a:lnTo>
                <a:lnTo>
                  <a:pt x="0" y="0"/>
                </a:lnTo>
                <a:close/>
              </a:path>
            </a:pathLst>
          </a:custGeom>
          <a:solidFill>
            <a:schemeClr val="accent1">
              <a:alpha val="9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任意多边形 263"/>
          <p:cNvSpPr/>
          <p:nvPr/>
        </p:nvSpPr>
        <p:spPr>
          <a:xfrm>
            <a:off x="3966573" y="1612426"/>
            <a:ext cx="2208450" cy="4367240"/>
          </a:xfrm>
          <a:custGeom>
            <a:avLst/>
            <a:gdLst>
              <a:gd name="connsiteX0" fmla="*/ 2166358 w 2208450"/>
              <a:gd name="connsiteY0" fmla="*/ 0 h 4367240"/>
              <a:gd name="connsiteX1" fmla="*/ 2208450 w 2208450"/>
              <a:gd name="connsiteY1" fmla="*/ 2143 h 4367240"/>
              <a:gd name="connsiteX2" fmla="*/ 2208450 w 2208450"/>
              <a:gd name="connsiteY2" fmla="*/ 4365098 h 4367240"/>
              <a:gd name="connsiteX3" fmla="*/ 2166358 w 2208450"/>
              <a:gd name="connsiteY3" fmla="*/ 4367240 h 4367240"/>
              <a:gd name="connsiteX4" fmla="*/ 0 w 2208450"/>
              <a:gd name="connsiteY4" fmla="*/ 2183620 h 4367240"/>
              <a:gd name="connsiteX5" fmla="*/ 2166358 w 2208450"/>
              <a:gd name="connsiteY5" fmla="*/ 0 h 436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8450" h="4367240">
                <a:moveTo>
                  <a:pt x="2166358" y="0"/>
                </a:moveTo>
                <a:lnTo>
                  <a:pt x="2208450" y="2143"/>
                </a:lnTo>
                <a:lnTo>
                  <a:pt x="2208450" y="4365098"/>
                </a:lnTo>
                <a:lnTo>
                  <a:pt x="2166358" y="4367240"/>
                </a:lnTo>
                <a:cubicBezTo>
                  <a:pt x="969912" y="4367240"/>
                  <a:pt x="0" y="3389600"/>
                  <a:pt x="0" y="2183620"/>
                </a:cubicBezTo>
                <a:cubicBezTo>
                  <a:pt x="0" y="977640"/>
                  <a:pt x="969912" y="0"/>
                  <a:pt x="2166358" y="0"/>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0" name="矩形 289"/>
          <p:cNvSpPr/>
          <p:nvPr/>
        </p:nvSpPr>
        <p:spPr>
          <a:xfrm>
            <a:off x="5402890" y="2454089"/>
            <a:ext cx="1579278" cy="369332"/>
          </a:xfrm>
          <a:prstGeom prst="rect">
            <a:avLst/>
          </a:prstGeom>
        </p:spPr>
        <p:txBody>
          <a:bodyPr wrap="none">
            <a:spAutoFit/>
          </a:bodyPr>
          <a:lstStyle/>
          <a:p>
            <a:pPr algn="ctr" fontAlgn="ctr"/>
            <a:r>
              <a:rPr lang="zh-CN" altLang="zh-CN" dirty="0">
                <a:latin typeface="+mn-ea"/>
              </a:rPr>
              <a:t>消息堆积时间</a:t>
            </a:r>
          </a:p>
        </p:txBody>
      </p:sp>
      <p:grpSp>
        <p:nvGrpSpPr>
          <p:cNvPr id="323" name="组合 322"/>
          <p:cNvGrpSpPr/>
          <p:nvPr/>
        </p:nvGrpSpPr>
        <p:grpSpPr>
          <a:xfrm>
            <a:off x="4035770" y="1265520"/>
            <a:ext cx="4698526" cy="5010249"/>
            <a:chOff x="4001903" y="727995"/>
            <a:chExt cx="4698526" cy="5010249"/>
          </a:xfrm>
        </p:grpSpPr>
        <p:sp>
          <p:nvSpPr>
            <p:cNvPr id="278" name="弧形 277"/>
            <p:cNvSpPr/>
            <p:nvPr/>
          </p:nvSpPr>
          <p:spPr>
            <a:xfrm>
              <a:off x="4001903" y="727995"/>
              <a:ext cx="4598576" cy="5010249"/>
            </a:xfrm>
            <a:prstGeom prst="arc">
              <a:avLst>
                <a:gd name="adj1" fmla="val 17600262"/>
                <a:gd name="adj2" fmla="val 4074300"/>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3" name="椭圆 212"/>
            <p:cNvSpPr/>
            <p:nvPr/>
          </p:nvSpPr>
          <p:spPr>
            <a:xfrm>
              <a:off x="7602829" y="112646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6" name="椭圆 305"/>
            <p:cNvSpPr/>
            <p:nvPr/>
          </p:nvSpPr>
          <p:spPr>
            <a:xfrm>
              <a:off x="8252287" y="2011423"/>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8484429" y="2807676"/>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椭圆 307"/>
            <p:cNvSpPr/>
            <p:nvPr/>
          </p:nvSpPr>
          <p:spPr>
            <a:xfrm>
              <a:off x="8466585" y="3619064"/>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9" name="椭圆 308"/>
            <p:cNvSpPr/>
            <p:nvPr/>
          </p:nvSpPr>
          <p:spPr>
            <a:xfrm>
              <a:off x="8147715" y="4470505"/>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0" name="椭圆 309"/>
            <p:cNvSpPr/>
            <p:nvPr/>
          </p:nvSpPr>
          <p:spPr>
            <a:xfrm>
              <a:off x="7564503" y="5130850"/>
              <a:ext cx="216000" cy="216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2" name="组合 321"/>
          <p:cNvGrpSpPr/>
          <p:nvPr/>
        </p:nvGrpSpPr>
        <p:grpSpPr>
          <a:xfrm>
            <a:off x="3537360" y="1265519"/>
            <a:ext cx="4687248" cy="5010249"/>
            <a:chOff x="3401892" y="727994"/>
            <a:chExt cx="4687248" cy="5010249"/>
          </a:xfrm>
        </p:grpSpPr>
        <p:sp>
          <p:nvSpPr>
            <p:cNvPr id="287" name="弧形 286"/>
            <p:cNvSpPr/>
            <p:nvPr/>
          </p:nvSpPr>
          <p:spPr>
            <a:xfrm flipH="1">
              <a:off x="3490564" y="727994"/>
              <a:ext cx="4598576" cy="5010249"/>
            </a:xfrm>
            <a:prstGeom prst="arc">
              <a:avLst>
                <a:gd name="adj1" fmla="val 17600262"/>
                <a:gd name="adj2" fmla="val 40743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1" name="椭圆 280"/>
            <p:cNvSpPr/>
            <p:nvPr/>
          </p:nvSpPr>
          <p:spPr>
            <a:xfrm flipH="1">
              <a:off x="4265171" y="1128897"/>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p:cNvSpPr/>
            <p:nvPr/>
          </p:nvSpPr>
          <p:spPr>
            <a:xfrm flipH="1">
              <a:off x="3627214" y="201176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flipH="1">
              <a:off x="3401892" y="2807676"/>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flipH="1">
              <a:off x="3436440" y="362266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5" name="椭圆 314"/>
            <p:cNvSpPr/>
            <p:nvPr/>
          </p:nvSpPr>
          <p:spPr>
            <a:xfrm flipH="1">
              <a:off x="3728300" y="4470505"/>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6" name="椭圆 315"/>
            <p:cNvSpPr/>
            <p:nvPr/>
          </p:nvSpPr>
          <p:spPr>
            <a:xfrm flipH="1">
              <a:off x="4285777" y="5130850"/>
              <a:ext cx="216000" cy="216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7" name="矩形 316"/>
          <p:cNvSpPr/>
          <p:nvPr/>
        </p:nvSpPr>
        <p:spPr>
          <a:xfrm>
            <a:off x="5182987" y="3268440"/>
            <a:ext cx="2031325" cy="369332"/>
          </a:xfrm>
          <a:prstGeom prst="rect">
            <a:avLst/>
          </a:prstGeom>
        </p:spPr>
        <p:txBody>
          <a:bodyPr wrap="none">
            <a:spAutoFit/>
          </a:bodyPr>
          <a:lstStyle/>
          <a:p>
            <a:pPr algn="ctr" fontAlgn="ctr"/>
            <a:r>
              <a:rPr lang="zh-CN" altLang="zh-CN" dirty="0">
                <a:latin typeface="+mn-ea"/>
              </a:rPr>
              <a:t>对产品消耗的影响</a:t>
            </a:r>
          </a:p>
        </p:txBody>
      </p:sp>
      <p:sp>
        <p:nvSpPr>
          <p:cNvPr id="318" name="矩形 317"/>
          <p:cNvSpPr/>
          <p:nvPr/>
        </p:nvSpPr>
        <p:spPr>
          <a:xfrm>
            <a:off x="4611567" y="4082791"/>
            <a:ext cx="3185487" cy="369332"/>
          </a:xfrm>
          <a:prstGeom prst="rect">
            <a:avLst/>
          </a:prstGeom>
        </p:spPr>
        <p:txBody>
          <a:bodyPr wrap="none">
            <a:spAutoFit/>
          </a:bodyPr>
          <a:lstStyle/>
          <a:p>
            <a:pPr algn="ctr" fontAlgn="ctr"/>
            <a:r>
              <a:rPr lang="zh-CN" altLang="zh-CN" dirty="0">
                <a:latin typeface="+mn-ea"/>
              </a:rPr>
              <a:t>能够优先处理高优先级的工单</a:t>
            </a:r>
          </a:p>
        </p:txBody>
      </p:sp>
      <p:sp>
        <p:nvSpPr>
          <p:cNvPr id="319" name="矩形 318"/>
          <p:cNvSpPr/>
          <p:nvPr/>
        </p:nvSpPr>
        <p:spPr>
          <a:xfrm>
            <a:off x="4842401" y="4910838"/>
            <a:ext cx="2723823" cy="369332"/>
          </a:xfrm>
          <a:prstGeom prst="rect">
            <a:avLst/>
          </a:prstGeom>
        </p:spPr>
        <p:txBody>
          <a:bodyPr wrap="none">
            <a:spAutoFit/>
          </a:bodyPr>
          <a:lstStyle/>
          <a:p>
            <a:pPr algn="ctr" fontAlgn="ctr"/>
            <a:r>
              <a:rPr lang="zh-CN" altLang="en-US" dirty="0" smtClean="0">
                <a:latin typeface="+mn-ea"/>
              </a:rPr>
              <a:t>针对场景动态配置优先级</a:t>
            </a:r>
            <a:endParaRPr lang="zh-CN" altLang="zh-CN" dirty="0">
              <a:latin typeface="+mn-ea"/>
            </a:endParaRPr>
          </a:p>
        </p:txBody>
      </p:sp>
      <p:sp>
        <p:nvSpPr>
          <p:cNvPr id="321" name="矩形 320"/>
          <p:cNvSpPr/>
          <p:nvPr/>
        </p:nvSpPr>
        <p:spPr>
          <a:xfrm>
            <a:off x="5612520" y="5613380"/>
            <a:ext cx="1107996" cy="369332"/>
          </a:xfrm>
          <a:prstGeom prst="rect">
            <a:avLst/>
          </a:prstGeom>
        </p:spPr>
        <p:txBody>
          <a:bodyPr wrap="none">
            <a:spAutoFit/>
          </a:bodyPr>
          <a:lstStyle/>
          <a:p>
            <a:pPr algn="ctr" fontAlgn="ctr"/>
            <a:r>
              <a:rPr lang="zh-CN" altLang="zh-CN" dirty="0" smtClean="0">
                <a:latin typeface="+mn-ea"/>
              </a:rPr>
              <a:t>改造成本</a:t>
            </a:r>
            <a:endParaRPr lang="zh-CN" altLang="zh-CN" dirty="0">
              <a:latin typeface="+mn-ea"/>
            </a:endParaRPr>
          </a:p>
        </p:txBody>
      </p:sp>
      <p:sp>
        <p:nvSpPr>
          <p:cNvPr id="324" name="矩形 323"/>
          <p:cNvSpPr/>
          <p:nvPr/>
        </p:nvSpPr>
        <p:spPr>
          <a:xfrm>
            <a:off x="2664859" y="1542992"/>
            <a:ext cx="1467068" cy="400110"/>
          </a:xfrm>
          <a:prstGeom prst="rect">
            <a:avLst/>
          </a:prstGeom>
        </p:spPr>
        <p:txBody>
          <a:bodyPr wrap="none">
            <a:spAutoFit/>
          </a:bodyPr>
          <a:lstStyle/>
          <a:p>
            <a:pPr algn="ctr"/>
            <a:r>
              <a:rPr lang="zh-CN" altLang="en-US" sz="2000" b="1" dirty="0">
                <a:latin typeface="+mj-ea"/>
                <a:ea typeface="+mj-ea"/>
              </a:rPr>
              <a:t>之前的方案</a:t>
            </a:r>
          </a:p>
        </p:txBody>
      </p:sp>
      <p:sp>
        <p:nvSpPr>
          <p:cNvPr id="325" name="矩形 324"/>
          <p:cNvSpPr/>
          <p:nvPr/>
        </p:nvSpPr>
        <p:spPr>
          <a:xfrm>
            <a:off x="7952159" y="1537902"/>
            <a:ext cx="1723549" cy="400110"/>
          </a:xfrm>
          <a:prstGeom prst="rect">
            <a:avLst/>
          </a:prstGeom>
        </p:spPr>
        <p:txBody>
          <a:bodyPr wrap="none">
            <a:spAutoFit/>
          </a:bodyPr>
          <a:lstStyle/>
          <a:p>
            <a:r>
              <a:rPr lang="zh-CN" altLang="en-US" sz="2000" b="1" dirty="0" smtClean="0">
                <a:solidFill>
                  <a:schemeClr val="accent1"/>
                </a:solidFill>
                <a:latin typeface="+mj-ea"/>
                <a:ea typeface="+mj-ea"/>
              </a:rPr>
              <a:t>分级模型处理</a:t>
            </a:r>
            <a:endParaRPr lang="zh-CN" altLang="en-US" sz="2000" b="1" dirty="0">
              <a:solidFill>
                <a:schemeClr val="accent1"/>
              </a:solidFill>
              <a:latin typeface="+mj-ea"/>
              <a:ea typeface="+mj-ea"/>
            </a:endParaRPr>
          </a:p>
        </p:txBody>
      </p:sp>
      <p:sp>
        <p:nvSpPr>
          <p:cNvPr id="327" name="矩形 326"/>
          <p:cNvSpPr/>
          <p:nvPr/>
        </p:nvSpPr>
        <p:spPr>
          <a:xfrm>
            <a:off x="3265741" y="2451935"/>
            <a:ext cx="415498" cy="369332"/>
          </a:xfrm>
          <a:prstGeom prst="rect">
            <a:avLst/>
          </a:prstGeom>
        </p:spPr>
        <p:txBody>
          <a:bodyPr wrap="none">
            <a:spAutoFit/>
          </a:bodyPr>
          <a:lstStyle/>
          <a:p>
            <a:r>
              <a:rPr lang="zh-CN" altLang="en-US" dirty="0"/>
              <a:t>低</a:t>
            </a:r>
          </a:p>
        </p:txBody>
      </p:sp>
      <p:sp>
        <p:nvSpPr>
          <p:cNvPr id="328" name="矩形 327"/>
          <p:cNvSpPr/>
          <p:nvPr/>
        </p:nvSpPr>
        <p:spPr>
          <a:xfrm>
            <a:off x="2602228" y="3268440"/>
            <a:ext cx="877163" cy="369332"/>
          </a:xfrm>
          <a:prstGeom prst="rect">
            <a:avLst/>
          </a:prstGeom>
        </p:spPr>
        <p:txBody>
          <a:bodyPr wrap="none">
            <a:spAutoFit/>
          </a:bodyPr>
          <a:lstStyle/>
          <a:p>
            <a:r>
              <a:rPr lang="zh-CN" altLang="en-US" dirty="0"/>
              <a:t>有影响</a:t>
            </a:r>
          </a:p>
        </p:txBody>
      </p:sp>
      <p:sp>
        <p:nvSpPr>
          <p:cNvPr id="329" name="矩形 328"/>
          <p:cNvSpPr/>
          <p:nvPr/>
        </p:nvSpPr>
        <p:spPr>
          <a:xfrm>
            <a:off x="2843631" y="4100812"/>
            <a:ext cx="646331" cy="369332"/>
          </a:xfrm>
          <a:prstGeom prst="rect">
            <a:avLst/>
          </a:prstGeom>
        </p:spPr>
        <p:txBody>
          <a:bodyPr wrap="none">
            <a:spAutoFit/>
          </a:bodyPr>
          <a:lstStyle/>
          <a:p>
            <a:r>
              <a:rPr lang="zh-CN" altLang="en-US" dirty="0"/>
              <a:t>不能</a:t>
            </a:r>
          </a:p>
        </p:txBody>
      </p:sp>
      <p:sp>
        <p:nvSpPr>
          <p:cNvPr id="335" name="矩形 334"/>
          <p:cNvSpPr/>
          <p:nvPr/>
        </p:nvSpPr>
        <p:spPr>
          <a:xfrm>
            <a:off x="8594913" y="2451935"/>
            <a:ext cx="415498" cy="369332"/>
          </a:xfrm>
          <a:prstGeom prst="rect">
            <a:avLst/>
          </a:prstGeom>
        </p:spPr>
        <p:txBody>
          <a:bodyPr wrap="none">
            <a:spAutoFit/>
          </a:bodyPr>
          <a:lstStyle/>
          <a:p>
            <a:r>
              <a:rPr lang="zh-CN" altLang="en-US" dirty="0"/>
              <a:t>低</a:t>
            </a:r>
          </a:p>
        </p:txBody>
      </p:sp>
      <p:sp>
        <p:nvSpPr>
          <p:cNvPr id="336" name="矩形 335"/>
          <p:cNvSpPr/>
          <p:nvPr/>
        </p:nvSpPr>
        <p:spPr>
          <a:xfrm>
            <a:off x="3936694" y="5692061"/>
            <a:ext cx="415498" cy="369332"/>
          </a:xfrm>
          <a:prstGeom prst="rect">
            <a:avLst/>
          </a:prstGeom>
        </p:spPr>
        <p:txBody>
          <a:bodyPr wrap="none">
            <a:spAutoFit/>
          </a:bodyPr>
          <a:lstStyle/>
          <a:p>
            <a:r>
              <a:rPr lang="zh-CN" altLang="en-US" dirty="0"/>
              <a:t>无</a:t>
            </a:r>
          </a:p>
        </p:txBody>
      </p:sp>
      <p:sp>
        <p:nvSpPr>
          <p:cNvPr id="337" name="矩形 336"/>
          <p:cNvSpPr/>
          <p:nvPr/>
        </p:nvSpPr>
        <p:spPr>
          <a:xfrm>
            <a:off x="3287530" y="5008029"/>
            <a:ext cx="415498" cy="369332"/>
          </a:xfrm>
          <a:prstGeom prst="rect">
            <a:avLst/>
          </a:prstGeom>
        </p:spPr>
        <p:txBody>
          <a:bodyPr wrap="none">
            <a:spAutoFit/>
          </a:bodyPr>
          <a:lstStyle/>
          <a:p>
            <a:r>
              <a:rPr lang="zh-CN" altLang="en-US" dirty="0" smtClean="0"/>
              <a:t>无</a:t>
            </a:r>
            <a:endParaRPr lang="zh-CN" altLang="en-US" dirty="0"/>
          </a:p>
        </p:txBody>
      </p:sp>
      <p:sp>
        <p:nvSpPr>
          <p:cNvPr id="338" name="矩形 337"/>
          <p:cNvSpPr/>
          <p:nvPr/>
        </p:nvSpPr>
        <p:spPr>
          <a:xfrm>
            <a:off x="8793855" y="3244554"/>
            <a:ext cx="1569660" cy="369332"/>
          </a:xfrm>
          <a:prstGeom prst="rect">
            <a:avLst/>
          </a:prstGeom>
        </p:spPr>
        <p:txBody>
          <a:bodyPr wrap="none">
            <a:spAutoFit/>
          </a:bodyPr>
          <a:lstStyle/>
          <a:p>
            <a:r>
              <a:rPr lang="zh-CN" altLang="en-US" dirty="0"/>
              <a:t>起到缓解效果</a:t>
            </a:r>
          </a:p>
        </p:txBody>
      </p:sp>
      <p:sp>
        <p:nvSpPr>
          <p:cNvPr id="339" name="矩形 338"/>
          <p:cNvSpPr/>
          <p:nvPr/>
        </p:nvSpPr>
        <p:spPr>
          <a:xfrm>
            <a:off x="8789090" y="4099346"/>
            <a:ext cx="415498" cy="369332"/>
          </a:xfrm>
          <a:prstGeom prst="rect">
            <a:avLst/>
          </a:prstGeom>
        </p:spPr>
        <p:txBody>
          <a:bodyPr wrap="none">
            <a:spAutoFit/>
          </a:bodyPr>
          <a:lstStyle/>
          <a:p>
            <a:r>
              <a:rPr lang="zh-CN" altLang="en-US" dirty="0"/>
              <a:t>能</a:t>
            </a:r>
          </a:p>
        </p:txBody>
      </p:sp>
      <p:sp>
        <p:nvSpPr>
          <p:cNvPr id="340" name="矩形 339"/>
          <p:cNvSpPr/>
          <p:nvPr/>
        </p:nvSpPr>
        <p:spPr>
          <a:xfrm>
            <a:off x="8413824" y="4931364"/>
            <a:ext cx="415498" cy="369332"/>
          </a:xfrm>
          <a:prstGeom prst="rect">
            <a:avLst/>
          </a:prstGeom>
        </p:spPr>
        <p:txBody>
          <a:bodyPr wrap="none">
            <a:spAutoFit/>
          </a:bodyPr>
          <a:lstStyle/>
          <a:p>
            <a:r>
              <a:rPr lang="zh-CN" altLang="en-US" dirty="0" smtClean="0"/>
              <a:t>能</a:t>
            </a:r>
            <a:endParaRPr lang="zh-CN" altLang="en-US" dirty="0"/>
          </a:p>
        </p:txBody>
      </p:sp>
      <p:sp>
        <p:nvSpPr>
          <p:cNvPr id="341" name="矩形 340"/>
          <p:cNvSpPr/>
          <p:nvPr/>
        </p:nvSpPr>
        <p:spPr>
          <a:xfrm>
            <a:off x="7886051" y="5692061"/>
            <a:ext cx="646331" cy="369332"/>
          </a:xfrm>
          <a:prstGeom prst="rect">
            <a:avLst/>
          </a:prstGeom>
        </p:spPr>
        <p:txBody>
          <a:bodyPr wrap="none">
            <a:spAutoFit/>
          </a:bodyPr>
          <a:lstStyle/>
          <a:p>
            <a:r>
              <a:rPr lang="zh-CN" altLang="en-US" dirty="0"/>
              <a:t>一般</a:t>
            </a:r>
          </a:p>
        </p:txBody>
      </p:sp>
      <p:sp>
        <p:nvSpPr>
          <p:cNvPr id="342" name="矩形 341"/>
          <p:cNvSpPr/>
          <p:nvPr/>
        </p:nvSpPr>
        <p:spPr>
          <a:xfrm>
            <a:off x="5839231" y="1598609"/>
            <a:ext cx="697627" cy="400110"/>
          </a:xfrm>
          <a:prstGeom prst="rect">
            <a:avLst/>
          </a:prstGeom>
        </p:spPr>
        <p:txBody>
          <a:bodyPr wrap="none">
            <a:spAutoFit/>
          </a:bodyPr>
          <a:lstStyle/>
          <a:p>
            <a:pPr algn="ctr" fontAlgn="ctr"/>
            <a:r>
              <a:rPr lang="zh-CN" altLang="en-US" sz="2000" b="1" dirty="0" smtClean="0">
                <a:latin typeface="+mj-ea"/>
                <a:ea typeface="+mj-ea"/>
              </a:rPr>
              <a:t>方案</a:t>
            </a:r>
            <a:endParaRPr lang="zh-CN" altLang="zh-CN" sz="2000" b="1" dirty="0">
              <a:latin typeface="+mj-ea"/>
              <a:ea typeface="+mj-ea"/>
            </a:endParaRPr>
          </a:p>
        </p:txBody>
      </p:sp>
      <p:sp>
        <p:nvSpPr>
          <p:cNvPr id="39" name="矩形 38"/>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优势</a:t>
            </a:r>
          </a:p>
        </p:txBody>
      </p:sp>
    </p:spTree>
    <p:extLst>
      <p:ext uri="{BB962C8B-B14F-4D97-AF65-F5344CB8AC3E}">
        <p14:creationId xmlns:p14="http://schemas.microsoft.com/office/powerpoint/2010/main" val="4034632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3325" y="4527687"/>
            <a:ext cx="3644896" cy="2278060"/>
          </a:xfrm>
          <a:prstGeom prst="rect">
            <a:avLst/>
          </a:prstGeom>
        </p:spPr>
      </p:pic>
      <p:sp>
        <p:nvSpPr>
          <p:cNvPr id="6" name="平行四边形 5" hidden="1"/>
          <p:cNvSpPr/>
          <p:nvPr/>
        </p:nvSpPr>
        <p:spPr>
          <a:xfrm>
            <a:off x="1618927" y="1913652"/>
            <a:ext cx="8525737" cy="897147"/>
          </a:xfrm>
          <a:prstGeom prst="parallelogram">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hidden="1"/>
          <p:cNvSpPr/>
          <p:nvPr/>
        </p:nvSpPr>
        <p:spPr>
          <a:xfrm>
            <a:off x="2329132" y="1913651"/>
            <a:ext cx="8154838" cy="897147"/>
          </a:xfrm>
          <a:prstGeom prst="roundRect">
            <a:avLst>
              <a:gd name="adj" fmla="val 50000"/>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5940" y="2453268"/>
            <a:ext cx="3587842" cy="461665"/>
          </a:xfrm>
          <a:prstGeom prst="rect">
            <a:avLst/>
          </a:prstGeom>
        </p:spPr>
        <p:txBody>
          <a:bodyPr wrap="none">
            <a:spAutoFit/>
          </a:bodyPr>
          <a:lstStyle/>
          <a:p>
            <a:r>
              <a:rPr lang="zh-CN" altLang="en-US" sz="2400" b="1" dirty="0"/>
              <a:t>外包处理工单，饥饿问题</a:t>
            </a:r>
          </a:p>
        </p:txBody>
      </p:sp>
      <p:sp>
        <p:nvSpPr>
          <p:cNvPr id="12" name="矩形 11"/>
          <p:cNvSpPr/>
          <p:nvPr/>
        </p:nvSpPr>
        <p:spPr>
          <a:xfrm>
            <a:off x="2335940" y="3464165"/>
            <a:ext cx="4825360" cy="461665"/>
          </a:xfrm>
          <a:prstGeom prst="rect">
            <a:avLst/>
          </a:prstGeom>
        </p:spPr>
        <p:txBody>
          <a:bodyPr wrap="none">
            <a:spAutoFit/>
          </a:bodyPr>
          <a:lstStyle/>
          <a:p>
            <a:r>
              <a:rPr lang="zh-CN" altLang="en-US" sz="2400" b="1" dirty="0"/>
              <a:t>分级模型依赖权重配置，不够</a:t>
            </a:r>
            <a:r>
              <a:rPr lang="zh-CN" altLang="en-US" sz="2400" b="1" dirty="0" smtClean="0"/>
              <a:t>灵活</a:t>
            </a:r>
            <a:endParaRPr lang="zh-CN" altLang="en-US" sz="2400" b="1" dirty="0"/>
          </a:p>
        </p:txBody>
      </p:sp>
      <p:sp>
        <p:nvSpPr>
          <p:cNvPr id="16" name="矩形 15"/>
          <p:cNvSpPr/>
          <p:nvPr/>
        </p:nvSpPr>
        <p:spPr>
          <a:xfrm>
            <a:off x="2335940" y="4469873"/>
            <a:ext cx="5057410" cy="461665"/>
          </a:xfrm>
          <a:prstGeom prst="rect">
            <a:avLst/>
          </a:prstGeom>
        </p:spPr>
        <p:txBody>
          <a:bodyPr wrap="none">
            <a:spAutoFit/>
          </a:bodyPr>
          <a:lstStyle/>
          <a:p>
            <a:r>
              <a:rPr lang="en-US" altLang="zh-CN" sz="2400" b="1" dirty="0" err="1" smtClean="0"/>
              <a:t>Tair</a:t>
            </a:r>
            <a:r>
              <a:rPr lang="zh-CN" altLang="en-US" sz="2400" b="1" dirty="0"/>
              <a:t>传递分级信息</a:t>
            </a:r>
            <a:r>
              <a:rPr lang="zh-CN" altLang="en-US" sz="2400" b="1" dirty="0" smtClean="0"/>
              <a:t>，容量与读写评估</a:t>
            </a:r>
            <a:endParaRPr lang="zh-CN" altLang="en-US" sz="2400" b="1" dirty="0"/>
          </a:p>
        </p:txBody>
      </p:sp>
      <p:sp>
        <p:nvSpPr>
          <p:cNvPr id="17" name="平行四边形 16"/>
          <p:cNvSpPr/>
          <p:nvPr/>
        </p:nvSpPr>
        <p:spPr>
          <a:xfrm>
            <a:off x="1349689" y="4353310"/>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3</a:t>
            </a:r>
            <a:endParaRPr lang="zh-CN" altLang="en-US" sz="2800" b="1" dirty="0">
              <a:latin typeface="Times New Roman" panose="02020603050405020304" pitchFamily="18" charset="0"/>
              <a:cs typeface="Times New Roman" panose="02020603050405020304" pitchFamily="18" charset="0"/>
            </a:endParaRPr>
          </a:p>
        </p:txBody>
      </p:sp>
      <p:sp>
        <p:nvSpPr>
          <p:cNvPr id="13" name="平行四边形 12"/>
          <p:cNvSpPr/>
          <p:nvPr/>
        </p:nvSpPr>
        <p:spPr>
          <a:xfrm>
            <a:off x="1349689" y="3343293"/>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2</a:t>
            </a:r>
            <a:endParaRPr lang="zh-CN" altLang="en-US" sz="2800" b="1" dirty="0">
              <a:latin typeface="Times New Roman" panose="02020603050405020304" pitchFamily="18" charset="0"/>
              <a:cs typeface="Times New Roman" panose="02020603050405020304" pitchFamily="18" charset="0"/>
            </a:endParaRPr>
          </a:p>
        </p:txBody>
      </p:sp>
      <p:sp>
        <p:nvSpPr>
          <p:cNvPr id="5" name="平行四边形 4"/>
          <p:cNvSpPr/>
          <p:nvPr/>
        </p:nvSpPr>
        <p:spPr>
          <a:xfrm>
            <a:off x="1349689" y="2332396"/>
            <a:ext cx="868391" cy="826518"/>
          </a:xfrm>
          <a:prstGeom prst="parallelogram">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latin typeface="Times New Roman" panose="02020603050405020304" pitchFamily="18" charset="0"/>
                <a:cs typeface="Times New Roman" panose="02020603050405020304" pitchFamily="18" charset="0"/>
              </a:rPr>
              <a:t>1</a:t>
            </a:r>
            <a:endParaRPr lang="zh-CN" altLang="en-US" sz="2800" b="1" dirty="0">
              <a:latin typeface="Times New Roman" panose="02020603050405020304" pitchFamily="18" charset="0"/>
              <a:cs typeface="Times New Roman" panose="02020603050405020304" pitchFamily="18" charset="0"/>
            </a:endParaRPr>
          </a:p>
        </p:txBody>
      </p:sp>
      <p:sp>
        <p:nvSpPr>
          <p:cNvPr id="20" name="question_222333"/>
          <p:cNvSpPr>
            <a:spLocks noChangeAspect="1"/>
          </p:cNvSpPr>
          <p:nvPr/>
        </p:nvSpPr>
        <p:spPr bwMode="auto">
          <a:xfrm>
            <a:off x="1382353" y="2170850"/>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1" name="question_222333"/>
          <p:cNvSpPr>
            <a:spLocks noChangeAspect="1"/>
          </p:cNvSpPr>
          <p:nvPr/>
        </p:nvSpPr>
        <p:spPr bwMode="auto">
          <a:xfrm>
            <a:off x="1349689" y="3238617"/>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22" name="question_222333"/>
          <p:cNvSpPr>
            <a:spLocks noChangeAspect="1"/>
          </p:cNvSpPr>
          <p:nvPr/>
        </p:nvSpPr>
        <p:spPr bwMode="auto">
          <a:xfrm>
            <a:off x="1349689" y="4222845"/>
            <a:ext cx="368873" cy="609685"/>
          </a:xfrm>
          <a:custGeom>
            <a:avLst/>
            <a:gdLst>
              <a:gd name="connsiteX0" fmla="*/ 183540 w 367081"/>
              <a:gd name="connsiteY0" fmla="*/ 532440 h 606722"/>
              <a:gd name="connsiteX1" fmla="*/ 164934 w 367081"/>
              <a:gd name="connsiteY1" fmla="*/ 551011 h 606722"/>
              <a:gd name="connsiteX2" fmla="*/ 183540 w 367081"/>
              <a:gd name="connsiteY2" fmla="*/ 569581 h 606722"/>
              <a:gd name="connsiteX3" fmla="*/ 202146 w 367081"/>
              <a:gd name="connsiteY3" fmla="*/ 551011 h 606722"/>
              <a:gd name="connsiteX4" fmla="*/ 183540 w 367081"/>
              <a:gd name="connsiteY4" fmla="*/ 532440 h 606722"/>
              <a:gd name="connsiteX5" fmla="*/ 183540 w 367081"/>
              <a:gd name="connsiteY5" fmla="*/ 495299 h 606722"/>
              <a:gd name="connsiteX6" fmla="*/ 239357 w 367081"/>
              <a:gd name="connsiteY6" fmla="*/ 551011 h 606722"/>
              <a:gd name="connsiteX7" fmla="*/ 183540 w 367081"/>
              <a:gd name="connsiteY7" fmla="*/ 606722 h 606722"/>
              <a:gd name="connsiteX8" fmla="*/ 127723 w 367081"/>
              <a:gd name="connsiteY8" fmla="*/ 551011 h 606722"/>
              <a:gd name="connsiteX9" fmla="*/ 183540 w 367081"/>
              <a:gd name="connsiteY9" fmla="*/ 495299 h 606722"/>
              <a:gd name="connsiteX10" fmla="*/ 183541 w 367081"/>
              <a:gd name="connsiteY10" fmla="*/ 37147 h 606722"/>
              <a:gd name="connsiteX11" fmla="*/ 38453 w 367081"/>
              <a:gd name="connsiteY11" fmla="*/ 164671 h 606722"/>
              <a:gd name="connsiteX12" fmla="*/ 76015 w 367081"/>
              <a:gd name="connsiteY12" fmla="*/ 164671 h 606722"/>
              <a:gd name="connsiteX13" fmla="*/ 183541 w 367081"/>
              <a:gd name="connsiteY13" fmla="*/ 74293 h 606722"/>
              <a:gd name="connsiteX14" fmla="*/ 292668 w 367081"/>
              <a:gd name="connsiteY14" fmla="*/ 183244 h 606722"/>
              <a:gd name="connsiteX15" fmla="*/ 260713 w 367081"/>
              <a:gd name="connsiteY15" fmla="*/ 260292 h 606722"/>
              <a:gd name="connsiteX16" fmla="*/ 170901 w 367081"/>
              <a:gd name="connsiteY16" fmla="*/ 344983 h 606722"/>
              <a:gd name="connsiteX17" fmla="*/ 164937 w 367081"/>
              <a:gd name="connsiteY17" fmla="*/ 350493 h 606722"/>
              <a:gd name="connsiteX18" fmla="*/ 164937 w 367081"/>
              <a:gd name="connsiteY18" fmla="*/ 420964 h 606722"/>
              <a:gd name="connsiteX19" fmla="*/ 202144 w 367081"/>
              <a:gd name="connsiteY19" fmla="*/ 420964 h 606722"/>
              <a:gd name="connsiteX20" fmla="*/ 202144 w 367081"/>
              <a:gd name="connsiteY20" fmla="*/ 366667 h 606722"/>
              <a:gd name="connsiteX21" fmla="*/ 208108 w 367081"/>
              <a:gd name="connsiteY21" fmla="*/ 361157 h 606722"/>
              <a:gd name="connsiteX22" fmla="*/ 287060 w 367081"/>
              <a:gd name="connsiteY22" fmla="*/ 286508 h 606722"/>
              <a:gd name="connsiteX23" fmla="*/ 329874 w 367081"/>
              <a:gd name="connsiteY23" fmla="*/ 183244 h 606722"/>
              <a:gd name="connsiteX24" fmla="*/ 183541 w 367081"/>
              <a:gd name="connsiteY24" fmla="*/ 37147 h 606722"/>
              <a:gd name="connsiteX25" fmla="*/ 183541 w 367081"/>
              <a:gd name="connsiteY25" fmla="*/ 0 h 606722"/>
              <a:gd name="connsiteX26" fmla="*/ 367081 w 367081"/>
              <a:gd name="connsiteY26" fmla="*/ 183244 h 606722"/>
              <a:gd name="connsiteX27" fmla="*/ 313318 w 367081"/>
              <a:gd name="connsiteY27" fmla="*/ 312813 h 606722"/>
              <a:gd name="connsiteX28" fmla="*/ 239350 w 367081"/>
              <a:gd name="connsiteY28" fmla="*/ 382840 h 606722"/>
              <a:gd name="connsiteX29" fmla="*/ 239350 w 367081"/>
              <a:gd name="connsiteY29" fmla="*/ 458111 h 606722"/>
              <a:gd name="connsiteX30" fmla="*/ 127731 w 367081"/>
              <a:gd name="connsiteY30" fmla="*/ 458111 h 606722"/>
              <a:gd name="connsiteX31" fmla="*/ 127731 w 367081"/>
              <a:gd name="connsiteY31" fmla="*/ 334230 h 606722"/>
              <a:gd name="connsiteX32" fmla="*/ 145622 w 367081"/>
              <a:gd name="connsiteY32" fmla="*/ 317701 h 606722"/>
              <a:gd name="connsiteX33" fmla="*/ 234455 w 367081"/>
              <a:gd name="connsiteY33" fmla="*/ 233988 h 606722"/>
              <a:gd name="connsiteX34" fmla="*/ 255461 w 367081"/>
              <a:gd name="connsiteY34" fmla="*/ 183244 h 606722"/>
              <a:gd name="connsiteX35" fmla="*/ 183541 w 367081"/>
              <a:gd name="connsiteY35" fmla="*/ 111440 h 606722"/>
              <a:gd name="connsiteX36" fmla="*/ 111620 w 367081"/>
              <a:gd name="connsiteY36" fmla="*/ 183244 h 606722"/>
              <a:gd name="connsiteX37" fmla="*/ 111620 w 367081"/>
              <a:gd name="connsiteY37" fmla="*/ 201818 h 606722"/>
              <a:gd name="connsiteX38" fmla="*/ 0 w 367081"/>
              <a:gd name="connsiteY38" fmla="*/ 201818 h 606722"/>
              <a:gd name="connsiteX39" fmla="*/ 0 w 367081"/>
              <a:gd name="connsiteY39" fmla="*/ 183244 h 606722"/>
              <a:gd name="connsiteX40" fmla="*/ 183541 w 367081"/>
              <a:gd name="connsiteY4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7081" h="606722">
                <a:moveTo>
                  <a:pt x="183540" y="532440"/>
                </a:moveTo>
                <a:cubicBezTo>
                  <a:pt x="173302" y="532440"/>
                  <a:pt x="164934" y="540792"/>
                  <a:pt x="164934" y="551011"/>
                </a:cubicBezTo>
                <a:cubicBezTo>
                  <a:pt x="164934" y="561229"/>
                  <a:pt x="173302" y="569581"/>
                  <a:pt x="183540" y="569581"/>
                </a:cubicBezTo>
                <a:cubicBezTo>
                  <a:pt x="193867" y="569581"/>
                  <a:pt x="202146" y="561229"/>
                  <a:pt x="202146" y="551011"/>
                </a:cubicBezTo>
                <a:cubicBezTo>
                  <a:pt x="202146" y="540703"/>
                  <a:pt x="193867" y="532440"/>
                  <a:pt x="183540" y="532440"/>
                </a:cubicBezTo>
                <a:close/>
                <a:moveTo>
                  <a:pt x="183540" y="495299"/>
                </a:moveTo>
                <a:cubicBezTo>
                  <a:pt x="214342" y="495299"/>
                  <a:pt x="239357" y="520267"/>
                  <a:pt x="239357" y="551011"/>
                </a:cubicBezTo>
                <a:cubicBezTo>
                  <a:pt x="239357" y="581665"/>
                  <a:pt x="214342" y="606722"/>
                  <a:pt x="183540" y="606722"/>
                </a:cubicBezTo>
                <a:cubicBezTo>
                  <a:pt x="152827" y="606722"/>
                  <a:pt x="127723" y="581665"/>
                  <a:pt x="127723" y="551011"/>
                </a:cubicBezTo>
                <a:cubicBezTo>
                  <a:pt x="127723" y="520267"/>
                  <a:pt x="152827" y="495299"/>
                  <a:pt x="183540" y="495299"/>
                </a:cubicBezTo>
                <a:close/>
                <a:moveTo>
                  <a:pt x="183541" y="37147"/>
                </a:moveTo>
                <a:cubicBezTo>
                  <a:pt x="109216" y="37147"/>
                  <a:pt x="47621" y="92866"/>
                  <a:pt x="38453" y="164671"/>
                </a:cubicBezTo>
                <a:lnTo>
                  <a:pt x="76015" y="164671"/>
                </a:lnTo>
                <a:cubicBezTo>
                  <a:pt x="84916" y="113395"/>
                  <a:pt x="129778" y="74293"/>
                  <a:pt x="183541" y="74293"/>
                </a:cubicBezTo>
                <a:cubicBezTo>
                  <a:pt x="243712" y="74293"/>
                  <a:pt x="292668" y="123170"/>
                  <a:pt x="292668" y="183244"/>
                </a:cubicBezTo>
                <a:cubicBezTo>
                  <a:pt x="292668" y="212304"/>
                  <a:pt x="281364" y="239675"/>
                  <a:pt x="260713" y="260292"/>
                </a:cubicBezTo>
                <a:cubicBezTo>
                  <a:pt x="238282" y="282776"/>
                  <a:pt x="171613" y="344361"/>
                  <a:pt x="170901" y="344983"/>
                </a:cubicBezTo>
                <a:lnTo>
                  <a:pt x="164937" y="350493"/>
                </a:lnTo>
                <a:lnTo>
                  <a:pt x="164937" y="420964"/>
                </a:lnTo>
                <a:lnTo>
                  <a:pt x="202144" y="420964"/>
                </a:lnTo>
                <a:lnTo>
                  <a:pt x="202144" y="366667"/>
                </a:lnTo>
                <a:lnTo>
                  <a:pt x="208108" y="361157"/>
                </a:lnTo>
                <a:cubicBezTo>
                  <a:pt x="225910" y="344627"/>
                  <a:pt x="269258" y="304282"/>
                  <a:pt x="287060" y="286508"/>
                </a:cubicBezTo>
                <a:cubicBezTo>
                  <a:pt x="314654" y="258959"/>
                  <a:pt x="329874" y="222257"/>
                  <a:pt x="329874" y="183244"/>
                </a:cubicBezTo>
                <a:cubicBezTo>
                  <a:pt x="329874" y="102642"/>
                  <a:pt x="264273" y="37147"/>
                  <a:pt x="183541" y="37147"/>
                </a:cubicBezTo>
                <a:close/>
                <a:moveTo>
                  <a:pt x="183541" y="0"/>
                </a:moveTo>
                <a:cubicBezTo>
                  <a:pt x="284746" y="0"/>
                  <a:pt x="367081" y="82202"/>
                  <a:pt x="367081" y="183244"/>
                </a:cubicBezTo>
                <a:cubicBezTo>
                  <a:pt x="367081" y="232210"/>
                  <a:pt x="348033" y="278155"/>
                  <a:pt x="313318" y="312813"/>
                </a:cubicBezTo>
                <a:cubicBezTo>
                  <a:pt x="297296" y="328809"/>
                  <a:pt x="262315" y="361601"/>
                  <a:pt x="239350" y="382840"/>
                </a:cubicBezTo>
                <a:lnTo>
                  <a:pt x="239350" y="458111"/>
                </a:lnTo>
                <a:lnTo>
                  <a:pt x="127731" y="458111"/>
                </a:lnTo>
                <a:lnTo>
                  <a:pt x="127731" y="334230"/>
                </a:lnTo>
                <a:lnTo>
                  <a:pt x="145622" y="317701"/>
                </a:lnTo>
                <a:cubicBezTo>
                  <a:pt x="146334" y="317079"/>
                  <a:pt x="212469" y="255938"/>
                  <a:pt x="234455" y="233988"/>
                </a:cubicBezTo>
                <a:cubicBezTo>
                  <a:pt x="247984" y="220480"/>
                  <a:pt x="255461" y="202440"/>
                  <a:pt x="255461" y="183244"/>
                </a:cubicBezTo>
                <a:cubicBezTo>
                  <a:pt x="255461" y="143610"/>
                  <a:pt x="223239" y="111440"/>
                  <a:pt x="183541" y="111440"/>
                </a:cubicBezTo>
                <a:cubicBezTo>
                  <a:pt x="143931" y="111440"/>
                  <a:pt x="111620" y="143610"/>
                  <a:pt x="111620" y="183244"/>
                </a:cubicBezTo>
                <a:lnTo>
                  <a:pt x="111620" y="201818"/>
                </a:lnTo>
                <a:lnTo>
                  <a:pt x="0" y="201818"/>
                </a:lnTo>
                <a:lnTo>
                  <a:pt x="0" y="183244"/>
                </a:lnTo>
                <a:cubicBezTo>
                  <a:pt x="0" y="82202"/>
                  <a:pt x="82335" y="0"/>
                  <a:pt x="183541" y="0"/>
                </a:cubicBezTo>
                <a:close/>
              </a:path>
            </a:pathLst>
          </a:custGeom>
          <a:solidFill>
            <a:schemeClr val="accent1"/>
          </a:solidFill>
          <a:ln>
            <a:solidFill>
              <a:schemeClr val="accent1"/>
            </a:solidFill>
          </a:ln>
        </p:spPr>
      </p:sp>
      <p:sp>
        <p:nvSpPr>
          <p:cNvPr id="18" name="矩形 17"/>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a:solidFill>
                  <a:schemeClr val="bg1"/>
                </a:solidFill>
                <a:latin typeface="Arial" panose="020B0604020202020204" pitchFamily="34" charset="0"/>
                <a:ea typeface="微软雅黑" panose="020B0503020204020204" pitchFamily="34" charset="-122"/>
              </a:rPr>
              <a:t>注意</a:t>
            </a:r>
            <a:r>
              <a:rPr lang="zh-CN" altLang="en-US" sz="2800" b="1" dirty="0" smtClean="0">
                <a:solidFill>
                  <a:schemeClr val="bg1"/>
                </a:solidFill>
                <a:latin typeface="Arial" panose="020B0604020202020204" pitchFamily="34" charset="0"/>
                <a:ea typeface="微软雅黑" panose="020B0503020204020204" pitchFamily="34" charset="-122"/>
              </a:rPr>
              <a:t>事项</a:t>
            </a:r>
            <a:endParaRPr lang="zh-CN" altLang="en-US" sz="28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902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858702" y="4540890"/>
            <a:ext cx="1107996" cy="584775"/>
          </a:xfrm>
          <a:prstGeom prst="rect">
            <a:avLst/>
          </a:prstGeom>
        </p:spPr>
        <p:txBody>
          <a:bodyPr wrap="none">
            <a:spAutoFit/>
          </a:bodyPr>
          <a:lstStyle/>
          <a:p>
            <a:pPr algn="ctr"/>
            <a:r>
              <a:rPr lang="zh-CN" altLang="en-US" sz="1400" b="1" dirty="0">
                <a:latin typeface="+mj-ea"/>
                <a:ea typeface="+mj-ea"/>
              </a:rPr>
              <a:t>实现</a:t>
            </a:r>
            <a:r>
              <a:rPr lang="zh-CN" altLang="en-US" sz="1400" b="1" dirty="0" smtClean="0">
                <a:latin typeface="+mj-ea"/>
                <a:ea typeface="+mj-ea"/>
              </a:rPr>
              <a:t>：</a:t>
            </a:r>
            <a:endParaRPr lang="en-US" altLang="zh-CN" sz="1400" b="1" dirty="0" smtClean="0">
              <a:latin typeface="+mj-ea"/>
              <a:ea typeface="+mj-ea"/>
            </a:endParaRPr>
          </a:p>
          <a:p>
            <a:pPr algn="ctr"/>
            <a:r>
              <a:rPr lang="zh-CN" altLang="en-US" b="1" dirty="0" smtClean="0">
                <a:latin typeface="+mj-ea"/>
                <a:ea typeface="+mj-ea"/>
              </a:rPr>
              <a:t>结构设计</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8354243" y="1588923"/>
            <a:ext cx="2262158" cy="861774"/>
          </a:xfrm>
          <a:prstGeom prst="rect">
            <a:avLst/>
          </a:prstGeom>
        </p:spPr>
        <p:txBody>
          <a:bodyPr wrap="none">
            <a:spAutoFit/>
          </a:bodyPr>
          <a:lstStyle/>
          <a:p>
            <a:pPr algn="ctr"/>
            <a:r>
              <a:rPr lang="zh-CN" altLang="en-US" sz="1400" b="1" dirty="0" smtClean="0">
                <a:latin typeface="+mj-ea"/>
                <a:ea typeface="+mj-ea"/>
              </a:rPr>
              <a:t>遇到问题：</a:t>
            </a:r>
            <a:endParaRPr lang="en-US" altLang="zh-CN" sz="1400" b="1" dirty="0" smtClean="0">
              <a:latin typeface="+mj-ea"/>
              <a:ea typeface="+mj-ea"/>
            </a:endParaRPr>
          </a:p>
          <a:p>
            <a:pPr algn="ctr"/>
            <a:r>
              <a:rPr lang="zh-CN" altLang="en-US" b="1" dirty="0" smtClean="0">
                <a:latin typeface="+mj-ea"/>
                <a:ea typeface="+mj-ea"/>
              </a:rPr>
              <a:t>检查手段、</a:t>
            </a:r>
            <a:endParaRPr lang="en-US" altLang="zh-CN" b="1" dirty="0" smtClean="0">
              <a:latin typeface="+mj-ea"/>
              <a:ea typeface="+mj-ea"/>
            </a:endParaRPr>
          </a:p>
          <a:p>
            <a:pPr algn="ctr"/>
            <a:r>
              <a:rPr lang="zh-CN" altLang="en-US" b="1" dirty="0" smtClean="0">
                <a:latin typeface="+mj-ea"/>
                <a:ea typeface="+mj-ea"/>
              </a:rPr>
              <a:t>解决方法、泄漏原因</a:t>
            </a:r>
            <a:endParaRPr lang="zh-CN" altLang="en-US" b="1" dirty="0">
              <a:latin typeface="+mj-ea"/>
              <a:ea typeface="+mj-ea"/>
            </a:endParaRPr>
          </a:p>
        </p:txBody>
      </p:sp>
      <p:sp>
        <p:nvSpPr>
          <p:cNvPr id="34" name="圆角矩形 33"/>
          <p:cNvSpPr/>
          <p:nvPr/>
        </p:nvSpPr>
        <p:spPr>
          <a:xfrm>
            <a:off x="3908045" y="1104075"/>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505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全量清理</a:t>
            </a:r>
            <a:r>
              <a:rPr lang="zh-CN" altLang="en-US" sz="2800" b="1" dirty="0" smtClean="0">
                <a:solidFill>
                  <a:schemeClr val="bg1"/>
                </a:solidFill>
                <a:latin typeface="Arial" panose="020B0604020202020204" pitchFamily="34" charset="0"/>
                <a:ea typeface="微软雅黑" panose="020B0503020204020204" pitchFamily="34" charset="-122"/>
              </a:rPr>
              <a:t>任务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背景</a:t>
            </a:r>
          </a:p>
        </p:txBody>
      </p:sp>
      <p:sp>
        <p:nvSpPr>
          <p:cNvPr id="17" name="矩形 16"/>
          <p:cNvSpPr/>
          <p:nvPr/>
        </p:nvSpPr>
        <p:spPr>
          <a:xfrm>
            <a:off x="6415319" y="1992971"/>
            <a:ext cx="3820969" cy="1896533"/>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313327" y="2700942"/>
            <a:ext cx="2530162"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阿里妈妈规则</a:t>
            </a:r>
            <a:r>
              <a:rPr lang="zh-CN" altLang="en-US" sz="2000" b="1" dirty="0" smtClean="0">
                <a:latin typeface="微软雅黑" panose="020B0503020204020204" pitchFamily="34" charset="-122"/>
                <a:ea typeface="微软雅黑" panose="020B0503020204020204" pitchFamily="34" charset="-122"/>
              </a:rPr>
              <a:t>平台</a:t>
            </a:r>
            <a:endParaRPr lang="zh-CN" altLang="en-US" sz="2000" b="1" dirty="0">
              <a:latin typeface="微软雅黑" panose="020B0503020204020204" pitchFamily="34" charset="-122"/>
              <a:ea typeface="微软雅黑" panose="020B0503020204020204" pitchFamily="34" charset="-122"/>
            </a:endParaRPr>
          </a:p>
        </p:txBody>
      </p:sp>
      <p:sp>
        <p:nvSpPr>
          <p:cNvPr id="25" name="矩形 24"/>
          <p:cNvSpPr/>
          <p:nvPr/>
        </p:nvSpPr>
        <p:spPr>
          <a:xfrm>
            <a:off x="1740729" y="1993027"/>
            <a:ext cx="3779868" cy="1904956"/>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469670" y="2547556"/>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更新规则</a:t>
            </a:r>
            <a:endParaRPr lang="zh-CN" altLang="en-US" sz="2000" b="1" dirty="0">
              <a:latin typeface="微软雅黑" panose="020B0503020204020204" pitchFamily="34" charset="-122"/>
              <a:ea typeface="微软雅黑" panose="020B0503020204020204" pitchFamily="34" charset="-122"/>
            </a:endParaRPr>
          </a:p>
        </p:txBody>
      </p:sp>
      <p:sp>
        <p:nvSpPr>
          <p:cNvPr id="28" name="矩形 27"/>
          <p:cNvSpPr/>
          <p:nvPr/>
        </p:nvSpPr>
        <p:spPr>
          <a:xfrm>
            <a:off x="1740729" y="4274224"/>
            <a:ext cx="3655416" cy="1902058"/>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108827"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场景</a:t>
            </a:r>
          </a:p>
        </p:txBody>
      </p:sp>
      <p:sp>
        <p:nvSpPr>
          <p:cNvPr id="30" name="矩形 29"/>
          <p:cNvSpPr/>
          <p:nvPr/>
        </p:nvSpPr>
        <p:spPr>
          <a:xfrm>
            <a:off x="2905173" y="4781340"/>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大量工单</a:t>
            </a:r>
            <a:endParaRPr lang="zh-CN" altLang="en-US" sz="2000" b="1" dirty="0">
              <a:latin typeface="微软雅黑" panose="020B0503020204020204" pitchFamily="34" charset="-122"/>
              <a:ea typeface="微软雅黑" panose="020B0503020204020204" pitchFamily="34" charset="-122"/>
            </a:endParaRPr>
          </a:p>
        </p:txBody>
      </p:sp>
      <p:sp>
        <p:nvSpPr>
          <p:cNvPr id="31" name="矩形 30"/>
          <p:cNvSpPr/>
          <p:nvPr/>
        </p:nvSpPr>
        <p:spPr>
          <a:xfrm>
            <a:off x="6405459" y="4240408"/>
            <a:ext cx="3784529" cy="1909129"/>
          </a:xfrm>
          <a:prstGeom prst="rect">
            <a:avLst/>
          </a:prstGeom>
          <a:noFill/>
          <a:ln w="130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851434" y="4115158"/>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手段</a:t>
            </a:r>
          </a:p>
        </p:txBody>
      </p:sp>
      <p:sp>
        <p:nvSpPr>
          <p:cNvPr id="33" name="矩形 32"/>
          <p:cNvSpPr/>
          <p:nvPr/>
        </p:nvSpPr>
        <p:spPr>
          <a:xfrm>
            <a:off x="6844812" y="4951919"/>
            <a:ext cx="3593463" cy="400110"/>
          </a:xfrm>
          <a:prstGeom prst="rect">
            <a:avLst/>
          </a:prstGeom>
        </p:spPr>
        <p:txBody>
          <a:bodyPr wrap="square">
            <a:spAutoFit/>
          </a:bodyPr>
          <a:lstStyle/>
          <a:p>
            <a:pPr lvl="0" defTabSz="685800"/>
            <a:r>
              <a:rPr lang="zh-CN" altLang="en-US" sz="2000" b="1" dirty="0">
                <a:latin typeface="微软雅黑" panose="020B0503020204020204" pitchFamily="34" charset="-122"/>
                <a:ea typeface="微软雅黑" panose="020B0503020204020204" pitchFamily="34" charset="-122"/>
              </a:rPr>
              <a:t>同步</a:t>
            </a:r>
            <a:r>
              <a:rPr lang="zh-CN" altLang="en-US" sz="2000" b="1" dirty="0" smtClean="0">
                <a:latin typeface="微软雅黑" panose="020B0503020204020204" pitchFamily="34" charset="-122"/>
                <a:ea typeface="微软雅黑" panose="020B0503020204020204" pitchFamily="34" charset="-122"/>
              </a:rPr>
              <a:t>处理任务，</a:t>
            </a:r>
            <a:r>
              <a:rPr lang="zh-CN" altLang="en-US" sz="2000" b="1" dirty="0">
                <a:latin typeface="微软雅黑" panose="020B0503020204020204" pitchFamily="34" charset="-122"/>
                <a:ea typeface="微软雅黑" panose="020B0503020204020204" pitchFamily="34" charset="-122"/>
              </a:rPr>
              <a:t>异步</a:t>
            </a:r>
            <a:r>
              <a:rPr lang="zh-CN" altLang="en-US" sz="2000" b="1" dirty="0" smtClean="0">
                <a:latin typeface="微软雅黑" panose="020B0503020204020204" pitchFamily="34" charset="-122"/>
                <a:ea typeface="微软雅黑" panose="020B0503020204020204" pitchFamily="34" charset="-122"/>
              </a:rPr>
              <a:t>化</a:t>
            </a:r>
            <a:endParaRPr lang="zh-CN" altLang="en-US" sz="2000" b="1" dirty="0">
              <a:latin typeface="微软雅黑" panose="020B0503020204020204" pitchFamily="34" charset="-122"/>
              <a:ea typeface="微软雅黑" panose="020B0503020204020204" pitchFamily="34" charset="-122"/>
            </a:endParaRPr>
          </a:p>
        </p:txBody>
      </p:sp>
      <p:sp>
        <p:nvSpPr>
          <p:cNvPr id="18" name="矩形 17"/>
          <p:cNvSpPr/>
          <p:nvPr/>
        </p:nvSpPr>
        <p:spPr>
          <a:xfrm>
            <a:off x="5108827"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关联系统</a:t>
            </a:r>
          </a:p>
        </p:txBody>
      </p:sp>
      <p:sp>
        <p:nvSpPr>
          <p:cNvPr id="26" name="矩形 25"/>
          <p:cNvSpPr/>
          <p:nvPr/>
        </p:nvSpPr>
        <p:spPr>
          <a:xfrm>
            <a:off x="9851434" y="1831142"/>
            <a:ext cx="677108" cy="2220190"/>
          </a:xfrm>
          <a:prstGeom prst="rect">
            <a:avLst/>
          </a:prstGeom>
          <a:solidFill>
            <a:schemeClr val="accent1"/>
          </a:solidFill>
          <a:effectLst>
            <a:outerShdw blurRad="228600" dist="76200" dir="2700000" sx="104000" sy="104000" algn="tl" rotWithShape="0">
              <a:prstClr val="black">
                <a:alpha val="44000"/>
              </a:prstClr>
            </a:outerShdw>
            <a:softEdge rad="63500"/>
          </a:effectLst>
        </p:spPr>
        <p:txBody>
          <a:bodyPr vert="eaVert" wrap="square">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影响</a:t>
            </a:r>
          </a:p>
        </p:txBody>
      </p:sp>
      <p:sp>
        <p:nvSpPr>
          <p:cNvPr id="16" name="矩形 15"/>
          <p:cNvSpPr/>
          <p:nvPr/>
        </p:nvSpPr>
        <p:spPr>
          <a:xfrm>
            <a:off x="7469670" y="2985778"/>
            <a:ext cx="3396002"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重新检查</a:t>
            </a:r>
            <a:endParaRPr lang="zh-CN" altLang="en-US" sz="2000" b="1" dirty="0">
              <a:latin typeface="微软雅黑" panose="020B0503020204020204" pitchFamily="34" charset="-122"/>
              <a:ea typeface="微软雅黑" panose="020B0503020204020204" pitchFamily="34" charset="-122"/>
            </a:endParaRPr>
          </a:p>
        </p:txBody>
      </p:sp>
      <p:sp>
        <p:nvSpPr>
          <p:cNvPr id="19" name="矩形 18"/>
          <p:cNvSpPr/>
          <p:nvPr/>
        </p:nvSpPr>
        <p:spPr>
          <a:xfrm>
            <a:off x="2673636" y="5292896"/>
            <a:ext cx="3410019" cy="400110"/>
          </a:xfrm>
          <a:prstGeom prst="rect">
            <a:avLst/>
          </a:prstGeom>
        </p:spPr>
        <p:txBody>
          <a:bodyPr wrap="square">
            <a:spAutoFit/>
          </a:bodyPr>
          <a:lstStyle/>
          <a:p>
            <a:pPr lvl="0" defTabSz="685800"/>
            <a:r>
              <a:rPr lang="zh-CN" altLang="en-US" sz="2000" b="1" dirty="0" smtClean="0">
                <a:latin typeface="微软雅黑" panose="020B0503020204020204" pitchFamily="34" charset="-122"/>
                <a:ea typeface="微软雅黑" panose="020B0503020204020204" pitchFamily="34" charset="-122"/>
              </a:rPr>
              <a:t>影响审核时效</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57695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全量清理</a:t>
            </a:r>
            <a:r>
              <a:rPr lang="zh-CN" altLang="en-US" sz="2800" b="1" dirty="0" smtClean="0">
                <a:solidFill>
                  <a:schemeClr val="bg1"/>
                </a:solidFill>
                <a:latin typeface="Arial" panose="020B0604020202020204" pitchFamily="34" charset="0"/>
                <a:ea typeface="微软雅黑" panose="020B0503020204020204" pitchFamily="34" charset="-122"/>
              </a:rPr>
              <a:t>任务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流程图</a:t>
            </a:r>
          </a:p>
        </p:txBody>
      </p:sp>
      <p:pic>
        <p:nvPicPr>
          <p:cNvPr id="3" name="内容占位符 2"/>
          <p:cNvPicPr>
            <a:picLocks noGrp="1" noChangeAspect="1"/>
          </p:cNvPicPr>
          <p:nvPr>
            <p:ph idx="1"/>
          </p:nvPr>
        </p:nvPicPr>
        <p:blipFill>
          <a:blip r:embed="rId3"/>
          <a:stretch>
            <a:fillRect/>
          </a:stretch>
        </p:blipFill>
        <p:spPr>
          <a:xfrm>
            <a:off x="2248353" y="1383889"/>
            <a:ext cx="7911194" cy="5214938"/>
          </a:xfrm>
          <a:prstGeom prst="rect">
            <a:avLst/>
          </a:prstGeom>
        </p:spPr>
      </p:pic>
    </p:spTree>
    <p:extLst>
      <p:ext uri="{BB962C8B-B14F-4D97-AF65-F5344CB8AC3E}">
        <p14:creationId xmlns:p14="http://schemas.microsoft.com/office/powerpoint/2010/main" val="17750633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6403" y="174448"/>
            <a:ext cx="6572403" cy="4822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227805" y="6109580"/>
            <a:ext cx="432000" cy="432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p:cNvSpPr/>
          <p:nvPr/>
        </p:nvSpPr>
        <p:spPr>
          <a:xfrm>
            <a:off x="7228568" y="5636596"/>
            <a:ext cx="432000" cy="432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7229631" y="5184347"/>
            <a:ext cx="432000" cy="432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菱形 9"/>
          <p:cNvSpPr/>
          <p:nvPr/>
        </p:nvSpPr>
        <p:spPr>
          <a:xfrm>
            <a:off x="6788686" y="2737019"/>
            <a:ext cx="5086799" cy="1439310"/>
          </a:xfrm>
          <a:custGeom>
            <a:avLst/>
            <a:gdLst>
              <a:gd name="connsiteX0" fmla="*/ 0 w 6624430"/>
              <a:gd name="connsiteY0" fmla="*/ 563336 h 1126671"/>
              <a:gd name="connsiteX1" fmla="*/ 3312215 w 6624430"/>
              <a:gd name="connsiteY1" fmla="*/ 0 h 1126671"/>
              <a:gd name="connsiteX2" fmla="*/ 6624430 w 6624430"/>
              <a:gd name="connsiteY2" fmla="*/ 563336 h 1126671"/>
              <a:gd name="connsiteX3" fmla="*/ 3312215 w 6624430"/>
              <a:gd name="connsiteY3" fmla="*/ 1126671 h 1126671"/>
              <a:gd name="connsiteX4" fmla="*/ 0 w 6624430"/>
              <a:gd name="connsiteY4" fmla="*/ 563336 h 1126671"/>
              <a:gd name="connsiteX0" fmla="*/ 0 w 6624430"/>
              <a:gd name="connsiteY0" fmla="*/ 607941 h 1171276"/>
              <a:gd name="connsiteX1" fmla="*/ 5118712 w 6624430"/>
              <a:gd name="connsiteY1" fmla="*/ 0 h 1171276"/>
              <a:gd name="connsiteX2" fmla="*/ 6624430 w 6624430"/>
              <a:gd name="connsiteY2" fmla="*/ 607941 h 1171276"/>
              <a:gd name="connsiteX3" fmla="*/ 3312215 w 6624430"/>
              <a:gd name="connsiteY3" fmla="*/ 1171276 h 1171276"/>
              <a:gd name="connsiteX4" fmla="*/ 0 w 6624430"/>
              <a:gd name="connsiteY4" fmla="*/ 607941 h 1171276"/>
              <a:gd name="connsiteX0" fmla="*/ 0 w 6624430"/>
              <a:gd name="connsiteY0" fmla="*/ 607941 h 1425276"/>
              <a:gd name="connsiteX1" fmla="*/ 5118712 w 6624430"/>
              <a:gd name="connsiteY1" fmla="*/ 0 h 1425276"/>
              <a:gd name="connsiteX2" fmla="*/ 6624430 w 6624430"/>
              <a:gd name="connsiteY2" fmla="*/ 607941 h 1425276"/>
              <a:gd name="connsiteX3" fmla="*/ 3109015 w 6624430"/>
              <a:gd name="connsiteY3" fmla="*/ 1425276 h 1425276"/>
              <a:gd name="connsiteX4" fmla="*/ 0 w 6624430"/>
              <a:gd name="connsiteY4" fmla="*/ 607941 h 1425276"/>
              <a:gd name="connsiteX0" fmla="*/ 0 w 6624430"/>
              <a:gd name="connsiteY0" fmla="*/ 607941 h 1704676"/>
              <a:gd name="connsiteX1" fmla="*/ 5118712 w 6624430"/>
              <a:gd name="connsiteY1" fmla="*/ 0 h 1704676"/>
              <a:gd name="connsiteX2" fmla="*/ 6624430 w 6624430"/>
              <a:gd name="connsiteY2" fmla="*/ 607941 h 1704676"/>
              <a:gd name="connsiteX3" fmla="*/ 3413815 w 6624430"/>
              <a:gd name="connsiteY3" fmla="*/ 1704676 h 1704676"/>
              <a:gd name="connsiteX4" fmla="*/ 0 w 6624430"/>
              <a:gd name="connsiteY4" fmla="*/ 607941 h 1704676"/>
              <a:gd name="connsiteX0" fmla="*/ 0 w 5966508"/>
              <a:gd name="connsiteY0" fmla="*/ 594288 h 1704676"/>
              <a:gd name="connsiteX1" fmla="*/ 4460790 w 5966508"/>
              <a:gd name="connsiteY1" fmla="*/ 0 h 1704676"/>
              <a:gd name="connsiteX2" fmla="*/ 5966508 w 5966508"/>
              <a:gd name="connsiteY2" fmla="*/ 607941 h 1704676"/>
              <a:gd name="connsiteX3" fmla="*/ 2755893 w 5966508"/>
              <a:gd name="connsiteY3" fmla="*/ 1704676 h 1704676"/>
              <a:gd name="connsiteX4" fmla="*/ 0 w 5966508"/>
              <a:gd name="connsiteY4" fmla="*/ 594288 h 1704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6508" h="1704676">
                <a:moveTo>
                  <a:pt x="0" y="594288"/>
                </a:moveTo>
                <a:lnTo>
                  <a:pt x="4460790" y="0"/>
                </a:lnTo>
                <a:lnTo>
                  <a:pt x="5966508" y="607941"/>
                </a:lnTo>
                <a:lnTo>
                  <a:pt x="2755893" y="1704676"/>
                </a:lnTo>
                <a:lnTo>
                  <a:pt x="0" y="594288"/>
                </a:lnTo>
                <a:close/>
              </a:path>
            </a:pathLst>
          </a:custGeom>
          <a:solidFill>
            <a:schemeClr val="tx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4026" y="1411445"/>
            <a:ext cx="2160000" cy="270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06061" y="1552043"/>
            <a:ext cx="1962028" cy="243497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51711" y="1420239"/>
            <a:ext cx="787005" cy="50090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文案</a:t>
            </a:r>
          </a:p>
        </p:txBody>
      </p:sp>
      <p:graphicFrame>
        <p:nvGraphicFramePr>
          <p:cNvPr id="11" name="表格 10"/>
          <p:cNvGraphicFramePr>
            <a:graphicFrameLocks noGrp="1"/>
          </p:cNvGraphicFramePr>
          <p:nvPr>
            <p:extLst>
              <p:ext uri="{D42A27DB-BD31-4B8C-83A1-F6EECF244321}">
                <p14:modId xmlns:p14="http://schemas.microsoft.com/office/powerpoint/2010/main" val="2206707594"/>
              </p:ext>
            </p:extLst>
          </p:nvPr>
        </p:nvGraphicFramePr>
        <p:xfrm>
          <a:off x="2615538" y="1562242"/>
          <a:ext cx="2909296" cy="2273990"/>
        </p:xfrm>
        <a:graphic>
          <a:graphicData uri="http://schemas.openxmlformats.org/drawingml/2006/table">
            <a:tbl>
              <a:tblPr firstRow="1" bandRow="1">
                <a:tableStyleId>{69CF1AB2-1976-4502-BF36-3FF5EA218861}</a:tableStyleId>
              </a:tblPr>
              <a:tblGrid>
                <a:gridCol w="1070677"/>
                <a:gridCol w="1838619"/>
              </a:tblGrid>
              <a:tr h="454798">
                <a:tc>
                  <a:txBody>
                    <a:bodyPr/>
                    <a:lstStyle/>
                    <a:p>
                      <a:pPr algn="ctr"/>
                      <a:r>
                        <a:rPr lang="zh-CN" altLang="en-US" sz="1200" b="0" dirty="0" smtClean="0">
                          <a:solidFill>
                            <a:schemeClr val="tx1"/>
                          </a:solidFill>
                          <a:latin typeface="+mj-ea"/>
                          <a:ea typeface="+mj-ea"/>
                        </a:rPr>
                        <a:t>花名</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编城</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性别</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男</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出生日期</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CN" sz="1200" b="0" dirty="0" smtClean="0">
                          <a:solidFill>
                            <a:schemeClr val="tx1"/>
                          </a:solidFill>
                          <a:latin typeface="+mj-ea"/>
                          <a:ea typeface="+mj-ea"/>
                        </a:rPr>
                        <a:t>1994.6</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学历</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dirty="0" smtClean="0">
                          <a:solidFill>
                            <a:schemeClr val="tx1"/>
                          </a:solidFill>
                          <a:latin typeface="+mj-ea"/>
                          <a:ea typeface="+mj-ea"/>
                        </a:rPr>
                        <a:t>硕士</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r h="454798">
                <a:tc>
                  <a:txBody>
                    <a:bodyPr/>
                    <a:lstStyle/>
                    <a:p>
                      <a:pPr algn="ctr"/>
                      <a:r>
                        <a:rPr lang="zh-CN" altLang="en-US" sz="1200" b="0" dirty="0" smtClean="0">
                          <a:solidFill>
                            <a:schemeClr val="tx1"/>
                          </a:solidFill>
                          <a:latin typeface="+mj-ea"/>
                          <a:ea typeface="+mj-ea"/>
                        </a:rPr>
                        <a:t>爱好</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200" b="0" smtClean="0">
                          <a:solidFill>
                            <a:schemeClr val="tx1"/>
                          </a:solidFill>
                          <a:latin typeface="+mj-ea"/>
                          <a:ea typeface="+mj-ea"/>
                        </a:rPr>
                        <a:t>看技术文章和书籍</a:t>
                      </a:r>
                      <a:endParaRPr lang="zh-CN" altLang="en-US" sz="1200" b="0" dirty="0">
                        <a:solidFill>
                          <a:schemeClr val="tx1"/>
                        </a:solidFill>
                        <a:latin typeface="+mj-ea"/>
                        <a:ea typeface="+mj-ea"/>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r>
            </a:tbl>
          </a:graphicData>
        </a:graphic>
      </p:graphicFrame>
      <p:grpSp>
        <p:nvGrpSpPr>
          <p:cNvPr id="12" name="组合 11"/>
          <p:cNvGrpSpPr/>
          <p:nvPr/>
        </p:nvGrpSpPr>
        <p:grpSpPr>
          <a:xfrm>
            <a:off x="7382620" y="3192981"/>
            <a:ext cx="454316" cy="232072"/>
            <a:chOff x="9579896" y="5526467"/>
            <a:chExt cx="1088104" cy="557163"/>
          </a:xfrm>
        </p:grpSpPr>
        <p:sp>
          <p:nvSpPr>
            <p:cNvPr id="13" name="椭圆 12"/>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8243807" y="3293709"/>
            <a:ext cx="454316" cy="232072"/>
            <a:chOff x="9579896" y="5526467"/>
            <a:chExt cx="1088104" cy="557163"/>
          </a:xfrm>
        </p:grpSpPr>
        <p:sp>
          <p:nvSpPr>
            <p:cNvPr id="16" name="椭圆 15"/>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10756093" y="3221741"/>
            <a:ext cx="454316" cy="232072"/>
            <a:chOff x="9579896" y="5526467"/>
            <a:chExt cx="1088104" cy="557163"/>
          </a:xfrm>
        </p:grpSpPr>
        <p:sp>
          <p:nvSpPr>
            <p:cNvPr id="19" name="椭圆 18"/>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842198" y="3076945"/>
            <a:ext cx="454316" cy="232072"/>
            <a:chOff x="9579896" y="5526467"/>
            <a:chExt cx="1088104" cy="557163"/>
          </a:xfrm>
        </p:grpSpPr>
        <p:sp>
          <p:nvSpPr>
            <p:cNvPr id="22" name="椭圆 21"/>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22"/>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9393388" y="3474981"/>
            <a:ext cx="454316" cy="232072"/>
            <a:chOff x="9579896" y="5526467"/>
            <a:chExt cx="1088104" cy="557163"/>
          </a:xfrm>
        </p:grpSpPr>
        <p:sp>
          <p:nvSpPr>
            <p:cNvPr id="25" name="椭圆 24"/>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9966182" y="3144681"/>
            <a:ext cx="454316" cy="232072"/>
            <a:chOff x="9579896" y="5526467"/>
            <a:chExt cx="1088104" cy="557163"/>
          </a:xfrm>
        </p:grpSpPr>
        <p:sp>
          <p:nvSpPr>
            <p:cNvPr id="28" name="椭圆 27"/>
            <p:cNvSpPr/>
            <p:nvPr/>
          </p:nvSpPr>
          <p:spPr>
            <a:xfrm>
              <a:off x="9863735" y="5699250"/>
              <a:ext cx="501445" cy="2212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9579896" y="5526467"/>
              <a:ext cx="1088104" cy="557163"/>
            </a:xfrm>
            <a:custGeom>
              <a:avLst/>
              <a:gdLst>
                <a:gd name="connsiteX0" fmla="*/ 335935 w 693174"/>
                <a:gd name="connsiteY0" fmla="*/ 75097 h 371442"/>
                <a:gd name="connsiteX1" fmla="*/ 85212 w 693174"/>
                <a:gd name="connsiteY1" fmla="*/ 185721 h 371442"/>
                <a:gd name="connsiteX2" fmla="*/ 335935 w 693174"/>
                <a:gd name="connsiteY2" fmla="*/ 296345 h 371442"/>
                <a:gd name="connsiteX3" fmla="*/ 586658 w 693174"/>
                <a:gd name="connsiteY3" fmla="*/ 185721 h 371442"/>
                <a:gd name="connsiteX4" fmla="*/ 335935 w 693174"/>
                <a:gd name="connsiteY4" fmla="*/ 75097 h 371442"/>
                <a:gd name="connsiteX5" fmla="*/ 346587 w 693174"/>
                <a:gd name="connsiteY5" fmla="*/ 0 h 371442"/>
                <a:gd name="connsiteX6" fmla="*/ 693174 w 693174"/>
                <a:gd name="connsiteY6" fmla="*/ 185721 h 371442"/>
                <a:gd name="connsiteX7" fmla="*/ 346587 w 693174"/>
                <a:gd name="connsiteY7" fmla="*/ 371442 h 371442"/>
                <a:gd name="connsiteX8" fmla="*/ 0 w 693174"/>
                <a:gd name="connsiteY8" fmla="*/ 185721 h 371442"/>
                <a:gd name="connsiteX9" fmla="*/ 346587 w 693174"/>
                <a:gd name="connsiteY9" fmla="*/ 0 h 37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174" h="371442">
                  <a:moveTo>
                    <a:pt x="335935" y="75097"/>
                  </a:moveTo>
                  <a:cubicBezTo>
                    <a:pt x="197465" y="75097"/>
                    <a:pt x="85212" y="124625"/>
                    <a:pt x="85212" y="185721"/>
                  </a:cubicBezTo>
                  <a:cubicBezTo>
                    <a:pt x="85212" y="246817"/>
                    <a:pt x="197465" y="296345"/>
                    <a:pt x="335935" y="296345"/>
                  </a:cubicBezTo>
                  <a:cubicBezTo>
                    <a:pt x="474405" y="296345"/>
                    <a:pt x="586658" y="246817"/>
                    <a:pt x="586658" y="185721"/>
                  </a:cubicBezTo>
                  <a:cubicBezTo>
                    <a:pt x="586658" y="124625"/>
                    <a:pt x="474405" y="75097"/>
                    <a:pt x="335935" y="75097"/>
                  </a:cubicBezTo>
                  <a:close/>
                  <a:moveTo>
                    <a:pt x="346587" y="0"/>
                  </a:moveTo>
                  <a:cubicBezTo>
                    <a:pt x="538002" y="0"/>
                    <a:pt x="693174" y="83150"/>
                    <a:pt x="693174" y="185721"/>
                  </a:cubicBezTo>
                  <a:cubicBezTo>
                    <a:pt x="693174" y="288292"/>
                    <a:pt x="538002" y="371442"/>
                    <a:pt x="346587" y="371442"/>
                  </a:cubicBezTo>
                  <a:cubicBezTo>
                    <a:pt x="155172" y="371442"/>
                    <a:pt x="0" y="288292"/>
                    <a:pt x="0" y="185721"/>
                  </a:cubicBezTo>
                  <a:cubicBezTo>
                    <a:pt x="0" y="83150"/>
                    <a:pt x="155172" y="0"/>
                    <a:pt x="3465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0" name="直接连接符 29"/>
          <p:cNvCxnSpPr/>
          <p:nvPr/>
        </p:nvCxnSpPr>
        <p:spPr>
          <a:xfrm>
            <a:off x="7605815" y="1960510"/>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67002" y="2060107"/>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9065393" y="1838928"/>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616583" y="2234251"/>
            <a:ext cx="0" cy="1347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0981140" y="1991527"/>
            <a:ext cx="0" cy="1347652"/>
          </a:xfrm>
          <a:prstGeom prst="line">
            <a:avLst/>
          </a:prstGeom>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322272" y="1975050"/>
            <a:ext cx="540000" cy="540000"/>
          </a:xfrm>
          <a:prstGeom prst="ellipse">
            <a:avLst/>
          </a:prstGeom>
          <a:solidFill>
            <a:schemeClr val="tx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mj-ea"/>
                <a:ea typeface="+mj-ea"/>
              </a:rPr>
              <a:t>执行</a:t>
            </a:r>
            <a:r>
              <a:rPr lang="zh-CN" altLang="en-US" sz="1400" b="1" dirty="0" smtClean="0">
                <a:solidFill>
                  <a:schemeClr val="bg1"/>
                </a:solidFill>
              </a:rPr>
              <a:t>力</a:t>
            </a:r>
            <a:endParaRPr lang="zh-CN" altLang="en-US" sz="1400" b="1" dirty="0">
              <a:solidFill>
                <a:schemeClr val="bg1"/>
              </a:solidFill>
            </a:endParaRPr>
          </a:p>
        </p:txBody>
      </p:sp>
      <p:sp>
        <p:nvSpPr>
          <p:cNvPr id="36" name="椭圆 35"/>
          <p:cNvSpPr/>
          <p:nvPr/>
        </p:nvSpPr>
        <p:spPr>
          <a:xfrm>
            <a:off x="8775564" y="1435050"/>
            <a:ext cx="540000" cy="540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mj-ea"/>
                <a:ea typeface="+mj-ea"/>
              </a:rPr>
              <a:t>思考力</a:t>
            </a:r>
            <a:endParaRPr lang="zh-CN" altLang="en-US" sz="1200" b="1" dirty="0">
              <a:solidFill>
                <a:schemeClr val="tx1"/>
              </a:solidFill>
              <a:latin typeface="+mj-ea"/>
              <a:ea typeface="+mj-ea"/>
            </a:endParaRPr>
          </a:p>
        </p:txBody>
      </p:sp>
      <p:sp>
        <p:nvSpPr>
          <p:cNvPr id="37" name="椭圆 36"/>
          <p:cNvSpPr/>
          <p:nvPr/>
        </p:nvSpPr>
        <p:spPr>
          <a:xfrm>
            <a:off x="8189510" y="1975050"/>
            <a:ext cx="540000" cy="540000"/>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mj-ea"/>
                <a:ea typeface="+mj-ea"/>
              </a:rPr>
              <a:t>编程</a:t>
            </a:r>
            <a:endParaRPr lang="zh-CN" altLang="en-US" sz="1200" b="1" dirty="0">
              <a:latin typeface="+mj-ea"/>
              <a:ea typeface="+mj-ea"/>
            </a:endParaRPr>
          </a:p>
        </p:txBody>
      </p:sp>
      <p:sp>
        <p:nvSpPr>
          <p:cNvPr id="38" name="椭圆 37"/>
          <p:cNvSpPr/>
          <p:nvPr/>
        </p:nvSpPr>
        <p:spPr>
          <a:xfrm>
            <a:off x="7338469" y="1562242"/>
            <a:ext cx="540000" cy="540000"/>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mj-ea"/>
                <a:ea typeface="+mj-ea"/>
              </a:rPr>
              <a:t>写作</a:t>
            </a:r>
          </a:p>
        </p:txBody>
      </p:sp>
      <p:cxnSp>
        <p:nvCxnSpPr>
          <p:cNvPr id="39" name="直接连接符 38"/>
          <p:cNvCxnSpPr/>
          <p:nvPr/>
        </p:nvCxnSpPr>
        <p:spPr>
          <a:xfrm>
            <a:off x="10189377" y="1914692"/>
            <a:ext cx="0" cy="1347652"/>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9914200" y="1420510"/>
            <a:ext cx="540000" cy="540000"/>
          </a:xfrm>
          <a:prstGeom prst="ellipse">
            <a:avLst/>
          </a:prstGeom>
          <a:solidFill>
            <a:schemeClr val="tx1">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mj-ea"/>
                <a:ea typeface="+mj-ea"/>
              </a:rPr>
              <a:t>创意</a:t>
            </a:r>
            <a:endParaRPr lang="zh-CN" altLang="en-US" sz="1400" b="1" dirty="0">
              <a:solidFill>
                <a:schemeClr val="tx1"/>
              </a:solidFill>
              <a:latin typeface="+mj-ea"/>
              <a:ea typeface="+mj-ea"/>
            </a:endParaRPr>
          </a:p>
        </p:txBody>
      </p:sp>
      <p:sp>
        <p:nvSpPr>
          <p:cNvPr id="41" name="椭圆 40"/>
          <p:cNvSpPr/>
          <p:nvPr/>
        </p:nvSpPr>
        <p:spPr>
          <a:xfrm>
            <a:off x="10716255" y="1869015"/>
            <a:ext cx="540000" cy="540000"/>
          </a:xfrm>
          <a:prstGeom prst="ellipse">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mj-ea"/>
                <a:ea typeface="+mj-ea"/>
              </a:rPr>
              <a:t>技术</a:t>
            </a:r>
            <a:endParaRPr lang="zh-CN" altLang="en-US" sz="1400" b="1" dirty="0">
              <a:latin typeface="+mj-ea"/>
              <a:ea typeface="+mj-ea"/>
            </a:endParaRPr>
          </a:p>
        </p:txBody>
      </p:sp>
      <p:sp>
        <p:nvSpPr>
          <p:cNvPr id="42" name="椭圆 41"/>
          <p:cNvSpPr/>
          <p:nvPr/>
        </p:nvSpPr>
        <p:spPr>
          <a:xfrm>
            <a:off x="247851" y="5077651"/>
            <a:ext cx="855243" cy="81184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mj-ea"/>
                <a:ea typeface="+mj-ea"/>
              </a:rPr>
              <a:t>东北大学</a:t>
            </a:r>
            <a:endParaRPr lang="zh-CN" altLang="en-US" sz="1400" b="1" dirty="0">
              <a:solidFill>
                <a:schemeClr val="tx1"/>
              </a:solidFill>
              <a:latin typeface="+mj-ea"/>
              <a:ea typeface="+mj-ea"/>
            </a:endParaRPr>
          </a:p>
        </p:txBody>
      </p:sp>
      <p:sp>
        <p:nvSpPr>
          <p:cNvPr id="43" name="椭圆 42"/>
          <p:cNvSpPr/>
          <p:nvPr/>
        </p:nvSpPr>
        <p:spPr>
          <a:xfrm>
            <a:off x="248612" y="6000124"/>
            <a:ext cx="854482" cy="80670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mj-ea"/>
                <a:ea typeface="+mj-ea"/>
              </a:rPr>
              <a:t>南京大学</a:t>
            </a:r>
            <a:endParaRPr lang="zh-CN" altLang="en-US" sz="1400" b="1" dirty="0">
              <a:solidFill>
                <a:schemeClr val="tx1"/>
              </a:solidFill>
              <a:latin typeface="+mj-ea"/>
              <a:ea typeface="+mj-ea"/>
            </a:endParaRPr>
          </a:p>
        </p:txBody>
      </p:sp>
      <p:sp>
        <p:nvSpPr>
          <p:cNvPr id="44" name="earth-globe-grid_70574"/>
          <p:cNvSpPr>
            <a:spLocks noChangeAspect="1"/>
          </p:cNvSpPr>
          <p:nvPr/>
        </p:nvSpPr>
        <p:spPr bwMode="auto">
          <a:xfrm>
            <a:off x="7254784" y="5213400"/>
            <a:ext cx="360545" cy="360000"/>
          </a:xfrm>
          <a:custGeom>
            <a:avLst/>
            <a:gdLst>
              <a:gd name="T0" fmla="*/ 5067 w 5067"/>
              <a:gd name="T1" fmla="*/ 2520 h 5067"/>
              <a:gd name="T2" fmla="*/ 0 w 5067"/>
              <a:gd name="T3" fmla="*/ 2520 h 5067"/>
              <a:gd name="T4" fmla="*/ 0 w 5067"/>
              <a:gd name="T5" fmla="*/ 2546 h 5067"/>
              <a:gd name="T6" fmla="*/ 5067 w 5067"/>
              <a:gd name="T7" fmla="*/ 2546 h 5067"/>
              <a:gd name="T8" fmla="*/ 4099 w 5067"/>
              <a:gd name="T9" fmla="*/ 2929 h 5067"/>
              <a:gd name="T10" fmla="*/ 3907 w 5067"/>
              <a:gd name="T11" fmla="*/ 2533 h 5067"/>
              <a:gd name="T12" fmla="*/ 4099 w 5067"/>
              <a:gd name="T13" fmla="*/ 2138 h 5067"/>
              <a:gd name="T14" fmla="*/ 4637 w 5067"/>
              <a:gd name="T15" fmla="*/ 2533 h 5067"/>
              <a:gd name="T16" fmla="*/ 4099 w 5067"/>
              <a:gd name="T17" fmla="*/ 2929 h 5067"/>
              <a:gd name="T18" fmla="*/ 1906 w 5067"/>
              <a:gd name="T19" fmla="*/ 4077 h 5067"/>
              <a:gd name="T20" fmla="*/ 2533 w 5067"/>
              <a:gd name="T21" fmla="*/ 3593 h 5067"/>
              <a:gd name="T22" fmla="*/ 3161 w 5067"/>
              <a:gd name="T23" fmla="*/ 4077 h 5067"/>
              <a:gd name="T24" fmla="*/ 2533 w 5067"/>
              <a:gd name="T25" fmla="*/ 3163 h 5067"/>
              <a:gd name="T26" fmla="*/ 1589 w 5067"/>
              <a:gd name="T27" fmla="*/ 2533 h 5067"/>
              <a:gd name="T28" fmla="*/ 2533 w 5067"/>
              <a:gd name="T29" fmla="*/ 1903 h 5067"/>
              <a:gd name="T30" fmla="*/ 3478 w 5067"/>
              <a:gd name="T31" fmla="*/ 2533 h 5067"/>
              <a:gd name="T32" fmla="*/ 2533 w 5067"/>
              <a:gd name="T33" fmla="*/ 3163 h 5067"/>
              <a:gd name="T34" fmla="*/ 429 w 5067"/>
              <a:gd name="T35" fmla="*/ 2533 h 5067"/>
              <a:gd name="T36" fmla="*/ 967 w 5067"/>
              <a:gd name="T37" fmla="*/ 2138 h 5067"/>
              <a:gd name="T38" fmla="*/ 1159 w 5067"/>
              <a:gd name="T39" fmla="*/ 2533 h 5067"/>
              <a:gd name="T40" fmla="*/ 967 w 5067"/>
              <a:gd name="T41" fmla="*/ 2929 h 5067"/>
              <a:gd name="T42" fmla="*/ 2533 w 5067"/>
              <a:gd name="T43" fmla="*/ 429 h 5067"/>
              <a:gd name="T44" fmla="*/ 3357 w 5067"/>
              <a:gd name="T45" fmla="*/ 1527 h 5067"/>
              <a:gd name="T46" fmla="*/ 1709 w 5067"/>
              <a:gd name="T47" fmla="*/ 1527 h 5067"/>
              <a:gd name="T48" fmla="*/ 2533 w 5067"/>
              <a:gd name="T49" fmla="*/ 429 h 5067"/>
              <a:gd name="T50" fmla="*/ 4246 w 5067"/>
              <a:gd name="T51" fmla="*/ 1734 h 5067"/>
              <a:gd name="T52" fmla="*/ 3545 w 5067"/>
              <a:gd name="T53" fmla="*/ 798 h 5067"/>
              <a:gd name="T54" fmla="*/ 4525 w 5067"/>
              <a:gd name="T55" fmla="*/ 1854 h 5067"/>
              <a:gd name="T56" fmla="*/ 1522 w 5067"/>
              <a:gd name="T57" fmla="*/ 798 h 5067"/>
              <a:gd name="T58" fmla="*/ 820 w 5067"/>
              <a:gd name="T59" fmla="*/ 1734 h 5067"/>
              <a:gd name="T60" fmla="*/ 1605 w 5067"/>
              <a:gd name="T61" fmla="*/ 646 h 5067"/>
              <a:gd name="T62" fmla="*/ 820 w 5067"/>
              <a:gd name="T63" fmla="*/ 3332 h 5067"/>
              <a:gd name="T64" fmla="*/ 1522 w 5067"/>
              <a:gd name="T65" fmla="*/ 4269 h 5067"/>
              <a:gd name="T66" fmla="*/ 542 w 5067"/>
              <a:gd name="T67" fmla="*/ 3212 h 5067"/>
              <a:gd name="T68" fmla="*/ 3545 w 5067"/>
              <a:gd name="T69" fmla="*/ 4269 h 5067"/>
              <a:gd name="T70" fmla="*/ 4246 w 5067"/>
              <a:gd name="T71" fmla="*/ 3332 h 5067"/>
              <a:gd name="T72" fmla="*/ 3462 w 5067"/>
              <a:gd name="T73" fmla="*/ 4421 h 5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7" h="5067">
                <a:moveTo>
                  <a:pt x="5067" y="2533"/>
                </a:moveTo>
                <a:cubicBezTo>
                  <a:pt x="5067" y="2529"/>
                  <a:pt x="5067" y="2525"/>
                  <a:pt x="5067" y="2520"/>
                </a:cubicBezTo>
                <a:cubicBezTo>
                  <a:pt x="5059" y="1129"/>
                  <a:pt x="3926" y="0"/>
                  <a:pt x="2533" y="0"/>
                </a:cubicBezTo>
                <a:cubicBezTo>
                  <a:pt x="1141" y="0"/>
                  <a:pt x="7" y="1129"/>
                  <a:pt x="0" y="2520"/>
                </a:cubicBezTo>
                <a:cubicBezTo>
                  <a:pt x="0" y="2525"/>
                  <a:pt x="0" y="2529"/>
                  <a:pt x="0" y="2533"/>
                </a:cubicBezTo>
                <a:cubicBezTo>
                  <a:pt x="0" y="2538"/>
                  <a:pt x="0" y="2542"/>
                  <a:pt x="0" y="2546"/>
                </a:cubicBezTo>
                <a:cubicBezTo>
                  <a:pt x="7" y="3937"/>
                  <a:pt x="1141" y="5067"/>
                  <a:pt x="2533" y="5067"/>
                </a:cubicBezTo>
                <a:cubicBezTo>
                  <a:pt x="3926" y="5067"/>
                  <a:pt x="5059" y="3937"/>
                  <a:pt x="5067" y="2546"/>
                </a:cubicBezTo>
                <a:cubicBezTo>
                  <a:pt x="5067" y="2542"/>
                  <a:pt x="5067" y="2538"/>
                  <a:pt x="5067" y="2533"/>
                </a:cubicBezTo>
                <a:close/>
                <a:moveTo>
                  <a:pt x="4099" y="2929"/>
                </a:moveTo>
                <a:cubicBezTo>
                  <a:pt x="4032" y="2954"/>
                  <a:pt x="3960" y="2976"/>
                  <a:pt x="3885" y="2998"/>
                </a:cubicBezTo>
                <a:cubicBezTo>
                  <a:pt x="3900" y="2846"/>
                  <a:pt x="3907" y="2691"/>
                  <a:pt x="3907" y="2533"/>
                </a:cubicBezTo>
                <a:cubicBezTo>
                  <a:pt x="3907" y="2376"/>
                  <a:pt x="3900" y="2221"/>
                  <a:pt x="3885" y="2069"/>
                </a:cubicBezTo>
                <a:cubicBezTo>
                  <a:pt x="3960" y="2090"/>
                  <a:pt x="4032" y="2113"/>
                  <a:pt x="4099" y="2138"/>
                </a:cubicBezTo>
                <a:cubicBezTo>
                  <a:pt x="4471" y="2273"/>
                  <a:pt x="4637" y="2434"/>
                  <a:pt x="4637" y="2533"/>
                </a:cubicBezTo>
                <a:lnTo>
                  <a:pt x="4637" y="2533"/>
                </a:lnTo>
                <a:lnTo>
                  <a:pt x="4637" y="2534"/>
                </a:lnTo>
                <a:cubicBezTo>
                  <a:pt x="4637" y="2633"/>
                  <a:pt x="4471" y="2794"/>
                  <a:pt x="4099" y="2929"/>
                </a:cubicBezTo>
                <a:close/>
                <a:moveTo>
                  <a:pt x="2533" y="4637"/>
                </a:moveTo>
                <a:cubicBezTo>
                  <a:pt x="2312" y="4637"/>
                  <a:pt x="2084" y="4433"/>
                  <a:pt x="1906" y="4077"/>
                </a:cubicBezTo>
                <a:cubicBezTo>
                  <a:pt x="1826" y="3917"/>
                  <a:pt x="1760" y="3736"/>
                  <a:pt x="1709" y="3540"/>
                </a:cubicBezTo>
                <a:cubicBezTo>
                  <a:pt x="1971" y="3575"/>
                  <a:pt x="2249" y="3593"/>
                  <a:pt x="2533" y="3593"/>
                </a:cubicBezTo>
                <a:cubicBezTo>
                  <a:pt x="2818" y="3593"/>
                  <a:pt x="3096" y="3575"/>
                  <a:pt x="3357" y="3540"/>
                </a:cubicBezTo>
                <a:cubicBezTo>
                  <a:pt x="3307" y="3736"/>
                  <a:pt x="3241" y="3917"/>
                  <a:pt x="3161" y="4077"/>
                </a:cubicBezTo>
                <a:cubicBezTo>
                  <a:pt x="2983" y="4433"/>
                  <a:pt x="2754" y="4637"/>
                  <a:pt x="2533" y="4637"/>
                </a:cubicBezTo>
                <a:close/>
                <a:moveTo>
                  <a:pt x="2533" y="3163"/>
                </a:moveTo>
                <a:cubicBezTo>
                  <a:pt x="2214" y="3163"/>
                  <a:pt x="1906" y="3139"/>
                  <a:pt x="1624" y="3094"/>
                </a:cubicBezTo>
                <a:cubicBezTo>
                  <a:pt x="1601" y="2913"/>
                  <a:pt x="1589" y="2725"/>
                  <a:pt x="1589" y="2533"/>
                </a:cubicBezTo>
                <a:cubicBezTo>
                  <a:pt x="1589" y="2341"/>
                  <a:pt x="1601" y="2153"/>
                  <a:pt x="1624" y="1973"/>
                </a:cubicBezTo>
                <a:cubicBezTo>
                  <a:pt x="1906" y="1927"/>
                  <a:pt x="2214" y="1903"/>
                  <a:pt x="2533" y="1903"/>
                </a:cubicBezTo>
                <a:cubicBezTo>
                  <a:pt x="2853" y="1903"/>
                  <a:pt x="3161" y="1927"/>
                  <a:pt x="3442" y="1973"/>
                </a:cubicBezTo>
                <a:cubicBezTo>
                  <a:pt x="3466" y="2153"/>
                  <a:pt x="3478" y="2341"/>
                  <a:pt x="3478" y="2533"/>
                </a:cubicBezTo>
                <a:cubicBezTo>
                  <a:pt x="3478" y="2725"/>
                  <a:pt x="3466" y="2913"/>
                  <a:pt x="3442" y="3094"/>
                </a:cubicBezTo>
                <a:cubicBezTo>
                  <a:pt x="3161" y="3139"/>
                  <a:pt x="2853" y="3163"/>
                  <a:pt x="2533" y="3163"/>
                </a:cubicBezTo>
                <a:close/>
                <a:moveTo>
                  <a:pt x="429" y="2534"/>
                </a:moveTo>
                <a:lnTo>
                  <a:pt x="429" y="2533"/>
                </a:lnTo>
                <a:lnTo>
                  <a:pt x="429" y="2533"/>
                </a:lnTo>
                <a:cubicBezTo>
                  <a:pt x="430" y="2434"/>
                  <a:pt x="596" y="2273"/>
                  <a:pt x="967" y="2138"/>
                </a:cubicBezTo>
                <a:cubicBezTo>
                  <a:pt x="1035" y="2113"/>
                  <a:pt x="1107" y="2090"/>
                  <a:pt x="1182" y="2069"/>
                </a:cubicBezTo>
                <a:cubicBezTo>
                  <a:pt x="1167" y="2221"/>
                  <a:pt x="1159" y="2376"/>
                  <a:pt x="1159" y="2533"/>
                </a:cubicBezTo>
                <a:cubicBezTo>
                  <a:pt x="1159" y="2691"/>
                  <a:pt x="1167" y="2846"/>
                  <a:pt x="1182" y="2998"/>
                </a:cubicBezTo>
                <a:cubicBezTo>
                  <a:pt x="1107" y="2977"/>
                  <a:pt x="1035" y="2954"/>
                  <a:pt x="967" y="2929"/>
                </a:cubicBezTo>
                <a:cubicBezTo>
                  <a:pt x="596" y="2794"/>
                  <a:pt x="430" y="2633"/>
                  <a:pt x="429" y="2534"/>
                </a:cubicBezTo>
                <a:close/>
                <a:moveTo>
                  <a:pt x="2533" y="429"/>
                </a:moveTo>
                <a:cubicBezTo>
                  <a:pt x="2754" y="429"/>
                  <a:pt x="2983" y="634"/>
                  <a:pt x="3161" y="990"/>
                </a:cubicBezTo>
                <a:cubicBezTo>
                  <a:pt x="3241" y="1149"/>
                  <a:pt x="3307" y="1331"/>
                  <a:pt x="3357" y="1527"/>
                </a:cubicBezTo>
                <a:cubicBezTo>
                  <a:pt x="3096" y="1492"/>
                  <a:pt x="2818" y="1474"/>
                  <a:pt x="2533" y="1474"/>
                </a:cubicBezTo>
                <a:cubicBezTo>
                  <a:pt x="2249" y="1474"/>
                  <a:pt x="1971" y="1492"/>
                  <a:pt x="1709" y="1527"/>
                </a:cubicBezTo>
                <a:cubicBezTo>
                  <a:pt x="1760" y="1331"/>
                  <a:pt x="1826" y="1149"/>
                  <a:pt x="1906" y="990"/>
                </a:cubicBezTo>
                <a:cubicBezTo>
                  <a:pt x="2084" y="634"/>
                  <a:pt x="2312" y="429"/>
                  <a:pt x="2533" y="429"/>
                </a:cubicBezTo>
                <a:close/>
                <a:moveTo>
                  <a:pt x="4525" y="1854"/>
                </a:moveTo>
                <a:cubicBezTo>
                  <a:pt x="4444" y="1813"/>
                  <a:pt x="4352" y="1773"/>
                  <a:pt x="4246" y="1734"/>
                </a:cubicBezTo>
                <a:cubicBezTo>
                  <a:pt x="4114" y="1686"/>
                  <a:pt x="3970" y="1644"/>
                  <a:pt x="3816" y="1609"/>
                </a:cubicBezTo>
                <a:cubicBezTo>
                  <a:pt x="3755" y="1310"/>
                  <a:pt x="3664" y="1035"/>
                  <a:pt x="3545" y="798"/>
                </a:cubicBezTo>
                <a:cubicBezTo>
                  <a:pt x="3519" y="745"/>
                  <a:pt x="3491" y="694"/>
                  <a:pt x="3462" y="646"/>
                </a:cubicBezTo>
                <a:cubicBezTo>
                  <a:pt x="3958" y="891"/>
                  <a:pt x="4344" y="1325"/>
                  <a:pt x="4525" y="1854"/>
                </a:cubicBezTo>
                <a:close/>
                <a:moveTo>
                  <a:pt x="1605" y="646"/>
                </a:moveTo>
                <a:cubicBezTo>
                  <a:pt x="1576" y="694"/>
                  <a:pt x="1548" y="745"/>
                  <a:pt x="1522" y="798"/>
                </a:cubicBezTo>
                <a:cubicBezTo>
                  <a:pt x="1403" y="1035"/>
                  <a:pt x="1312" y="1310"/>
                  <a:pt x="1250" y="1609"/>
                </a:cubicBezTo>
                <a:cubicBezTo>
                  <a:pt x="1097" y="1644"/>
                  <a:pt x="952" y="1686"/>
                  <a:pt x="820" y="1734"/>
                </a:cubicBezTo>
                <a:cubicBezTo>
                  <a:pt x="715" y="1773"/>
                  <a:pt x="623" y="1813"/>
                  <a:pt x="542" y="1854"/>
                </a:cubicBezTo>
                <a:cubicBezTo>
                  <a:pt x="723" y="1325"/>
                  <a:pt x="1109" y="891"/>
                  <a:pt x="1605" y="646"/>
                </a:cubicBezTo>
                <a:close/>
                <a:moveTo>
                  <a:pt x="542" y="3212"/>
                </a:moveTo>
                <a:cubicBezTo>
                  <a:pt x="623" y="3254"/>
                  <a:pt x="715" y="3294"/>
                  <a:pt x="820" y="3332"/>
                </a:cubicBezTo>
                <a:cubicBezTo>
                  <a:pt x="952" y="3380"/>
                  <a:pt x="1097" y="3422"/>
                  <a:pt x="1250" y="3458"/>
                </a:cubicBezTo>
                <a:cubicBezTo>
                  <a:pt x="1312" y="3757"/>
                  <a:pt x="1403" y="4032"/>
                  <a:pt x="1522" y="4269"/>
                </a:cubicBezTo>
                <a:cubicBezTo>
                  <a:pt x="1548" y="4322"/>
                  <a:pt x="1576" y="4373"/>
                  <a:pt x="1605" y="4421"/>
                </a:cubicBezTo>
                <a:cubicBezTo>
                  <a:pt x="1109" y="4176"/>
                  <a:pt x="723" y="3741"/>
                  <a:pt x="542" y="3212"/>
                </a:cubicBezTo>
                <a:close/>
                <a:moveTo>
                  <a:pt x="3462" y="4421"/>
                </a:moveTo>
                <a:cubicBezTo>
                  <a:pt x="3491" y="4373"/>
                  <a:pt x="3519" y="4322"/>
                  <a:pt x="3545" y="4269"/>
                </a:cubicBezTo>
                <a:cubicBezTo>
                  <a:pt x="3664" y="4032"/>
                  <a:pt x="3755" y="3757"/>
                  <a:pt x="3816" y="3458"/>
                </a:cubicBezTo>
                <a:cubicBezTo>
                  <a:pt x="3970" y="3422"/>
                  <a:pt x="4114" y="3380"/>
                  <a:pt x="4246" y="3332"/>
                </a:cubicBezTo>
                <a:cubicBezTo>
                  <a:pt x="4352" y="3294"/>
                  <a:pt x="4444" y="3254"/>
                  <a:pt x="4525" y="3212"/>
                </a:cubicBezTo>
                <a:cubicBezTo>
                  <a:pt x="4344" y="3741"/>
                  <a:pt x="3958" y="4176"/>
                  <a:pt x="3462" y="4421"/>
                </a:cubicBezTo>
                <a:close/>
              </a:path>
            </a:pathLst>
          </a:custGeom>
          <a:solidFill>
            <a:schemeClr val="tx1">
              <a:lumMod val="50000"/>
            </a:schemeClr>
          </a:solidFill>
          <a:ln>
            <a:solidFill>
              <a:schemeClr val="bg1"/>
            </a:solidFill>
          </a:ln>
        </p:spPr>
      </p:sp>
      <p:sp>
        <p:nvSpPr>
          <p:cNvPr id="45" name="on-bulb_72416"/>
          <p:cNvSpPr>
            <a:spLocks noChangeAspect="1"/>
          </p:cNvSpPr>
          <p:nvPr/>
        </p:nvSpPr>
        <p:spPr bwMode="auto">
          <a:xfrm>
            <a:off x="7304808" y="5682573"/>
            <a:ext cx="283979" cy="360000"/>
          </a:xfrm>
          <a:custGeom>
            <a:avLst/>
            <a:gdLst>
              <a:gd name="connsiteX0" fmla="*/ 196843 w 479492"/>
              <a:gd name="connsiteY0" fmla="*/ 568123 h 607851"/>
              <a:gd name="connsiteX1" fmla="*/ 282640 w 479492"/>
              <a:gd name="connsiteY1" fmla="*/ 568123 h 607851"/>
              <a:gd name="connsiteX2" fmla="*/ 302584 w 479492"/>
              <a:gd name="connsiteY2" fmla="*/ 588026 h 607851"/>
              <a:gd name="connsiteX3" fmla="*/ 282640 w 479492"/>
              <a:gd name="connsiteY3" fmla="*/ 607851 h 607851"/>
              <a:gd name="connsiteX4" fmla="*/ 196843 w 479492"/>
              <a:gd name="connsiteY4" fmla="*/ 607851 h 607851"/>
              <a:gd name="connsiteX5" fmla="*/ 176978 w 479492"/>
              <a:gd name="connsiteY5" fmla="*/ 588026 h 607851"/>
              <a:gd name="connsiteX6" fmla="*/ 196843 w 479492"/>
              <a:gd name="connsiteY6" fmla="*/ 568123 h 607851"/>
              <a:gd name="connsiteX7" fmla="*/ 179780 w 479492"/>
              <a:gd name="connsiteY7" fmla="*/ 508918 h 607851"/>
              <a:gd name="connsiteX8" fmla="*/ 299705 w 479492"/>
              <a:gd name="connsiteY8" fmla="*/ 508918 h 607851"/>
              <a:gd name="connsiteX9" fmla="*/ 319732 w 479492"/>
              <a:gd name="connsiteY9" fmla="*/ 528892 h 607851"/>
              <a:gd name="connsiteX10" fmla="*/ 299705 w 479492"/>
              <a:gd name="connsiteY10" fmla="*/ 548787 h 607851"/>
              <a:gd name="connsiteX11" fmla="*/ 179780 w 479492"/>
              <a:gd name="connsiteY11" fmla="*/ 548787 h 607851"/>
              <a:gd name="connsiteX12" fmla="*/ 159831 w 479492"/>
              <a:gd name="connsiteY12" fmla="*/ 528892 h 607851"/>
              <a:gd name="connsiteX13" fmla="*/ 179780 w 479492"/>
              <a:gd name="connsiteY13" fmla="*/ 508918 h 607851"/>
              <a:gd name="connsiteX14" fmla="*/ 49460 w 479492"/>
              <a:gd name="connsiteY14" fmla="*/ 326070 h 607851"/>
              <a:gd name="connsiteX15" fmla="*/ 62057 w 479492"/>
              <a:gd name="connsiteY15" fmla="*/ 330362 h 607851"/>
              <a:gd name="connsiteX16" fmla="*/ 70194 w 479492"/>
              <a:gd name="connsiteY16" fmla="*/ 348546 h 607851"/>
              <a:gd name="connsiteX17" fmla="*/ 65734 w 479492"/>
              <a:gd name="connsiteY17" fmla="*/ 362751 h 607851"/>
              <a:gd name="connsiteX18" fmla="*/ 50868 w 479492"/>
              <a:gd name="connsiteY18" fmla="*/ 371335 h 607851"/>
              <a:gd name="connsiteX19" fmla="*/ 37020 w 479492"/>
              <a:gd name="connsiteY19" fmla="*/ 367589 h 607851"/>
              <a:gd name="connsiteX20" fmla="*/ 27162 w 479492"/>
              <a:gd name="connsiteY20" fmla="*/ 350576 h 607851"/>
              <a:gd name="connsiteX21" fmla="*/ 30839 w 479492"/>
              <a:gd name="connsiteY21" fmla="*/ 336762 h 607851"/>
              <a:gd name="connsiteX22" fmla="*/ 429894 w 479492"/>
              <a:gd name="connsiteY22" fmla="*/ 325999 h 607851"/>
              <a:gd name="connsiteX23" fmla="*/ 448585 w 479492"/>
              <a:gd name="connsiteY23" fmla="*/ 336768 h 607851"/>
              <a:gd name="connsiteX24" fmla="*/ 452339 w 479492"/>
              <a:gd name="connsiteY24" fmla="*/ 350580 h 607851"/>
              <a:gd name="connsiteX25" fmla="*/ 442485 w 479492"/>
              <a:gd name="connsiteY25" fmla="*/ 367591 h 607851"/>
              <a:gd name="connsiteX26" fmla="*/ 428643 w 479492"/>
              <a:gd name="connsiteY26" fmla="*/ 371337 h 607851"/>
              <a:gd name="connsiteX27" fmla="*/ 413472 w 479492"/>
              <a:gd name="connsiteY27" fmla="*/ 362597 h 607851"/>
              <a:gd name="connsiteX28" fmla="*/ 409092 w 479492"/>
              <a:gd name="connsiteY28" fmla="*/ 348395 h 607851"/>
              <a:gd name="connsiteX29" fmla="*/ 417225 w 479492"/>
              <a:gd name="connsiteY29" fmla="*/ 330291 h 607851"/>
              <a:gd name="connsiteX30" fmla="*/ 429894 w 479492"/>
              <a:gd name="connsiteY30" fmla="*/ 325999 h 607851"/>
              <a:gd name="connsiteX31" fmla="*/ 447678 w 479492"/>
              <a:gd name="connsiteY31" fmla="*/ 219459 h 607851"/>
              <a:gd name="connsiteX32" fmla="*/ 469408 w 479492"/>
              <a:gd name="connsiteY32" fmla="*/ 219459 h 607851"/>
              <a:gd name="connsiteX33" fmla="*/ 479492 w 479492"/>
              <a:gd name="connsiteY33" fmla="*/ 229620 h 607851"/>
              <a:gd name="connsiteX34" fmla="*/ 479492 w 479492"/>
              <a:gd name="connsiteY34" fmla="*/ 249316 h 607851"/>
              <a:gd name="connsiteX35" fmla="*/ 469408 w 479492"/>
              <a:gd name="connsiteY35" fmla="*/ 259399 h 607851"/>
              <a:gd name="connsiteX36" fmla="*/ 447599 w 479492"/>
              <a:gd name="connsiteY36" fmla="*/ 259399 h 607851"/>
              <a:gd name="connsiteX37" fmla="*/ 438845 w 479492"/>
              <a:gd name="connsiteY37" fmla="*/ 249473 h 607851"/>
              <a:gd name="connsiteX38" fmla="*/ 439548 w 479492"/>
              <a:gd name="connsiteY38" fmla="*/ 239468 h 607851"/>
              <a:gd name="connsiteX39" fmla="*/ 438845 w 479492"/>
              <a:gd name="connsiteY39" fmla="*/ 229464 h 607851"/>
              <a:gd name="connsiteX40" fmla="*/ 447678 w 479492"/>
              <a:gd name="connsiteY40" fmla="*/ 219459 h 607851"/>
              <a:gd name="connsiteX41" fmla="*/ 10160 w 479492"/>
              <a:gd name="connsiteY41" fmla="*/ 219459 h 607851"/>
              <a:gd name="connsiteX42" fmla="*/ 31809 w 479492"/>
              <a:gd name="connsiteY42" fmla="*/ 219459 h 607851"/>
              <a:gd name="connsiteX43" fmla="*/ 40719 w 479492"/>
              <a:gd name="connsiteY43" fmla="*/ 229464 h 607851"/>
              <a:gd name="connsiteX44" fmla="*/ 39937 w 479492"/>
              <a:gd name="connsiteY44" fmla="*/ 239468 h 607851"/>
              <a:gd name="connsiteX45" fmla="*/ 40719 w 479492"/>
              <a:gd name="connsiteY45" fmla="*/ 249473 h 607851"/>
              <a:gd name="connsiteX46" fmla="*/ 31887 w 479492"/>
              <a:gd name="connsiteY46" fmla="*/ 259399 h 607851"/>
              <a:gd name="connsiteX47" fmla="*/ 10160 w 479492"/>
              <a:gd name="connsiteY47" fmla="*/ 259399 h 607851"/>
              <a:gd name="connsiteX48" fmla="*/ 0 w 479492"/>
              <a:gd name="connsiteY48" fmla="*/ 249316 h 607851"/>
              <a:gd name="connsiteX49" fmla="*/ 0 w 479492"/>
              <a:gd name="connsiteY49" fmla="*/ 229620 h 607851"/>
              <a:gd name="connsiteX50" fmla="*/ 10160 w 479492"/>
              <a:gd name="connsiteY50" fmla="*/ 219459 h 607851"/>
              <a:gd name="connsiteX51" fmla="*/ 279456 w 479492"/>
              <a:gd name="connsiteY51" fmla="*/ 176970 h 607851"/>
              <a:gd name="connsiteX52" fmla="*/ 277814 w 479492"/>
              <a:gd name="connsiteY52" fmla="*/ 177127 h 607851"/>
              <a:gd name="connsiteX53" fmla="*/ 205459 w 479492"/>
              <a:gd name="connsiteY53" fmla="*/ 295047 h 607851"/>
              <a:gd name="connsiteX54" fmla="*/ 207806 w 479492"/>
              <a:gd name="connsiteY54" fmla="*/ 297077 h 607851"/>
              <a:gd name="connsiteX55" fmla="*/ 209448 w 479492"/>
              <a:gd name="connsiteY55" fmla="*/ 293875 h 607851"/>
              <a:gd name="connsiteX56" fmla="*/ 240424 w 479492"/>
              <a:gd name="connsiteY56" fmla="*/ 242256 h 607851"/>
              <a:gd name="connsiteX57" fmla="*/ 242458 w 479492"/>
              <a:gd name="connsiteY57" fmla="*/ 241631 h 607851"/>
              <a:gd name="connsiteX58" fmla="*/ 242379 w 479492"/>
              <a:gd name="connsiteY58" fmla="*/ 245536 h 607851"/>
              <a:gd name="connsiteX59" fmla="*/ 210309 w 479492"/>
              <a:gd name="connsiteY59" fmla="*/ 344011 h 607851"/>
              <a:gd name="connsiteX60" fmla="*/ 216019 w 479492"/>
              <a:gd name="connsiteY60" fmla="*/ 350649 h 607851"/>
              <a:gd name="connsiteX61" fmla="*/ 227517 w 479492"/>
              <a:gd name="connsiteY61" fmla="*/ 350649 h 607851"/>
              <a:gd name="connsiteX62" fmla="*/ 234323 w 479492"/>
              <a:gd name="connsiteY62" fmla="*/ 343933 h 607851"/>
              <a:gd name="connsiteX63" fmla="*/ 234323 w 479492"/>
              <a:gd name="connsiteY63" fmla="*/ 307385 h 607851"/>
              <a:gd name="connsiteX64" fmla="*/ 241050 w 479492"/>
              <a:gd name="connsiteY64" fmla="*/ 300591 h 607851"/>
              <a:gd name="connsiteX65" fmla="*/ 285088 w 479492"/>
              <a:gd name="connsiteY65" fmla="*/ 182281 h 607851"/>
              <a:gd name="connsiteX66" fmla="*/ 279456 w 479492"/>
              <a:gd name="connsiteY66" fmla="*/ 176970 h 607851"/>
              <a:gd name="connsiteX67" fmla="*/ 279456 w 479492"/>
              <a:gd name="connsiteY67" fmla="*/ 151434 h 607851"/>
              <a:gd name="connsiteX68" fmla="*/ 310432 w 479492"/>
              <a:gd name="connsiteY68" fmla="*/ 179547 h 607851"/>
              <a:gd name="connsiteX69" fmla="*/ 289860 w 479492"/>
              <a:gd name="connsiteY69" fmla="*/ 302778 h 607851"/>
              <a:gd name="connsiteX70" fmla="*/ 259823 w 479492"/>
              <a:gd name="connsiteY70" fmla="*/ 322926 h 607851"/>
              <a:gd name="connsiteX71" fmla="*/ 259823 w 479492"/>
              <a:gd name="connsiteY71" fmla="*/ 343933 h 607851"/>
              <a:gd name="connsiteX72" fmla="*/ 227517 w 479492"/>
              <a:gd name="connsiteY72" fmla="*/ 376185 h 607851"/>
              <a:gd name="connsiteX73" fmla="*/ 216019 w 479492"/>
              <a:gd name="connsiteY73" fmla="*/ 376185 h 607851"/>
              <a:gd name="connsiteX74" fmla="*/ 192005 w 479492"/>
              <a:gd name="connsiteY74" fmla="*/ 365174 h 607851"/>
              <a:gd name="connsiteX75" fmla="*/ 185043 w 479492"/>
              <a:gd name="connsiteY75" fmla="*/ 339872 h 607851"/>
              <a:gd name="connsiteX76" fmla="*/ 189658 w 479492"/>
              <a:gd name="connsiteY76" fmla="*/ 315507 h 607851"/>
              <a:gd name="connsiteX77" fmla="*/ 183713 w 479492"/>
              <a:gd name="connsiteY77" fmla="*/ 308400 h 607851"/>
              <a:gd name="connsiteX78" fmla="*/ 172528 w 479492"/>
              <a:gd name="connsiteY78" fmla="*/ 221717 h 607851"/>
              <a:gd name="connsiteX79" fmla="*/ 271400 w 479492"/>
              <a:gd name="connsiteY79" fmla="*/ 152527 h 607851"/>
              <a:gd name="connsiteX80" fmla="*/ 279456 w 479492"/>
              <a:gd name="connsiteY80" fmla="*/ 151434 h 607851"/>
              <a:gd name="connsiteX81" fmla="*/ 239781 w 479492"/>
              <a:gd name="connsiteY81" fmla="*/ 113182 h 607851"/>
              <a:gd name="connsiteX82" fmla="*/ 116678 w 479492"/>
              <a:gd name="connsiteY82" fmla="*/ 236036 h 607851"/>
              <a:gd name="connsiteX83" fmla="*/ 152968 w 479492"/>
              <a:gd name="connsiteY83" fmla="*/ 340381 h 607851"/>
              <a:gd name="connsiteX84" fmla="*/ 189492 w 479492"/>
              <a:gd name="connsiteY84" fmla="*/ 426605 h 607851"/>
              <a:gd name="connsiteX85" fmla="*/ 205134 w 479492"/>
              <a:gd name="connsiteY85" fmla="*/ 438789 h 607851"/>
              <a:gd name="connsiteX86" fmla="*/ 274115 w 479492"/>
              <a:gd name="connsiteY86" fmla="*/ 438789 h 607851"/>
              <a:gd name="connsiteX87" fmla="*/ 289757 w 479492"/>
              <a:gd name="connsiteY87" fmla="*/ 426605 h 607851"/>
              <a:gd name="connsiteX88" fmla="*/ 326985 w 479492"/>
              <a:gd name="connsiteY88" fmla="*/ 338350 h 607851"/>
              <a:gd name="connsiteX89" fmla="*/ 327064 w 479492"/>
              <a:gd name="connsiteY89" fmla="*/ 338272 h 607851"/>
              <a:gd name="connsiteX90" fmla="*/ 362806 w 479492"/>
              <a:gd name="connsiteY90" fmla="*/ 236036 h 607851"/>
              <a:gd name="connsiteX91" fmla="*/ 239781 w 479492"/>
              <a:gd name="connsiteY91" fmla="*/ 113182 h 607851"/>
              <a:gd name="connsiteX92" fmla="*/ 428664 w 479492"/>
              <a:gd name="connsiteY92" fmla="*/ 107459 h 607851"/>
              <a:gd name="connsiteX93" fmla="*/ 442495 w 479492"/>
              <a:gd name="connsiteY93" fmla="*/ 111128 h 607851"/>
              <a:gd name="connsiteX94" fmla="*/ 452341 w 479492"/>
              <a:gd name="connsiteY94" fmla="*/ 128222 h 607851"/>
              <a:gd name="connsiteX95" fmla="*/ 448590 w 479492"/>
              <a:gd name="connsiteY95" fmla="*/ 142038 h 607851"/>
              <a:gd name="connsiteX96" fmla="*/ 430305 w 479492"/>
              <a:gd name="connsiteY96" fmla="*/ 152576 h 607851"/>
              <a:gd name="connsiteX97" fmla="*/ 417178 w 479492"/>
              <a:gd name="connsiteY97" fmla="*/ 148517 h 607851"/>
              <a:gd name="connsiteX98" fmla="*/ 407176 w 479492"/>
              <a:gd name="connsiteY98" fmla="*/ 131501 h 607851"/>
              <a:gd name="connsiteX99" fmla="*/ 410223 w 479492"/>
              <a:gd name="connsiteY99" fmla="*/ 118075 h 607851"/>
              <a:gd name="connsiteX100" fmla="*/ 50872 w 479492"/>
              <a:gd name="connsiteY100" fmla="*/ 107459 h 607851"/>
              <a:gd name="connsiteX101" fmla="*/ 69260 w 479492"/>
              <a:gd name="connsiteY101" fmla="*/ 118075 h 607851"/>
              <a:gd name="connsiteX102" fmla="*/ 72312 w 479492"/>
              <a:gd name="connsiteY102" fmla="*/ 131501 h 607851"/>
              <a:gd name="connsiteX103" fmla="*/ 62374 w 479492"/>
              <a:gd name="connsiteY103" fmla="*/ 148517 h 607851"/>
              <a:gd name="connsiteX104" fmla="*/ 49150 w 479492"/>
              <a:gd name="connsiteY104" fmla="*/ 152576 h 607851"/>
              <a:gd name="connsiteX105" fmla="*/ 30840 w 479492"/>
              <a:gd name="connsiteY105" fmla="*/ 142038 h 607851"/>
              <a:gd name="connsiteX106" fmla="*/ 27162 w 479492"/>
              <a:gd name="connsiteY106" fmla="*/ 128222 h 607851"/>
              <a:gd name="connsiteX107" fmla="*/ 37022 w 479492"/>
              <a:gd name="connsiteY107" fmla="*/ 111128 h 607851"/>
              <a:gd name="connsiteX108" fmla="*/ 50872 w 479492"/>
              <a:gd name="connsiteY108" fmla="*/ 107459 h 607851"/>
              <a:gd name="connsiteX109" fmla="*/ 239781 w 479492"/>
              <a:gd name="connsiteY109" fmla="*/ 79598 h 607851"/>
              <a:gd name="connsiteX110" fmla="*/ 396436 w 479492"/>
              <a:gd name="connsiteY110" fmla="*/ 236036 h 607851"/>
              <a:gd name="connsiteX111" fmla="*/ 357018 w 479492"/>
              <a:gd name="connsiteY111" fmla="*/ 353424 h 607851"/>
              <a:gd name="connsiteX112" fmla="*/ 316896 w 479492"/>
              <a:gd name="connsiteY112" fmla="*/ 465110 h 607851"/>
              <a:gd name="connsiteX113" fmla="*/ 309544 w 479492"/>
              <a:gd name="connsiteY113" fmla="*/ 472295 h 607851"/>
              <a:gd name="connsiteX114" fmla="*/ 169939 w 479492"/>
              <a:gd name="connsiteY114" fmla="*/ 472295 h 607851"/>
              <a:gd name="connsiteX115" fmla="*/ 162588 w 479492"/>
              <a:gd name="connsiteY115" fmla="*/ 465110 h 607851"/>
              <a:gd name="connsiteX116" fmla="*/ 122935 w 479492"/>
              <a:gd name="connsiteY116" fmla="*/ 355298 h 607851"/>
              <a:gd name="connsiteX117" fmla="*/ 83126 w 479492"/>
              <a:gd name="connsiteY117" fmla="*/ 236036 h 607851"/>
              <a:gd name="connsiteX118" fmla="*/ 239781 w 479492"/>
              <a:gd name="connsiteY118" fmla="*/ 79598 h 607851"/>
              <a:gd name="connsiteX119" fmla="*/ 351172 w 479492"/>
              <a:gd name="connsiteY119" fmla="*/ 27158 h 607851"/>
              <a:gd name="connsiteX120" fmla="*/ 368136 w 479492"/>
              <a:gd name="connsiteY120" fmla="*/ 37004 h 607851"/>
              <a:gd name="connsiteX121" fmla="*/ 371889 w 479492"/>
              <a:gd name="connsiteY121" fmla="*/ 50835 h 607851"/>
              <a:gd name="connsiteX122" fmla="*/ 361257 w 479492"/>
              <a:gd name="connsiteY122" fmla="*/ 69198 h 607851"/>
              <a:gd name="connsiteX123" fmla="*/ 347810 w 479492"/>
              <a:gd name="connsiteY123" fmla="*/ 72245 h 607851"/>
              <a:gd name="connsiteX124" fmla="*/ 330767 w 479492"/>
              <a:gd name="connsiteY124" fmla="*/ 62322 h 607851"/>
              <a:gd name="connsiteX125" fmla="*/ 326780 w 479492"/>
              <a:gd name="connsiteY125" fmla="*/ 49116 h 607851"/>
              <a:gd name="connsiteX126" fmla="*/ 337334 w 479492"/>
              <a:gd name="connsiteY126" fmla="*/ 30831 h 607851"/>
              <a:gd name="connsiteX127" fmla="*/ 351172 w 479492"/>
              <a:gd name="connsiteY127" fmla="*/ 27158 h 607851"/>
              <a:gd name="connsiteX128" fmla="*/ 128396 w 479492"/>
              <a:gd name="connsiteY128" fmla="*/ 27158 h 607851"/>
              <a:gd name="connsiteX129" fmla="*/ 142231 w 479492"/>
              <a:gd name="connsiteY129" fmla="*/ 30831 h 607851"/>
              <a:gd name="connsiteX130" fmla="*/ 152783 w 479492"/>
              <a:gd name="connsiteY130" fmla="*/ 49116 h 607851"/>
              <a:gd name="connsiteX131" fmla="*/ 148719 w 479492"/>
              <a:gd name="connsiteY131" fmla="*/ 62322 h 607851"/>
              <a:gd name="connsiteX132" fmla="*/ 131679 w 479492"/>
              <a:gd name="connsiteY132" fmla="*/ 72245 h 607851"/>
              <a:gd name="connsiteX133" fmla="*/ 118312 w 479492"/>
              <a:gd name="connsiteY133" fmla="*/ 69198 h 607851"/>
              <a:gd name="connsiteX134" fmla="*/ 107604 w 479492"/>
              <a:gd name="connsiteY134" fmla="*/ 50757 h 607851"/>
              <a:gd name="connsiteX135" fmla="*/ 111356 w 479492"/>
              <a:gd name="connsiteY135" fmla="*/ 37004 h 607851"/>
              <a:gd name="connsiteX136" fmla="*/ 229920 w 479492"/>
              <a:gd name="connsiteY136" fmla="*/ 0 h 607851"/>
              <a:gd name="connsiteX137" fmla="*/ 249651 w 479492"/>
              <a:gd name="connsiteY137" fmla="*/ 0 h 607851"/>
              <a:gd name="connsiteX138" fmla="*/ 259752 w 479492"/>
              <a:gd name="connsiteY138" fmla="*/ 10145 h 607851"/>
              <a:gd name="connsiteX139" fmla="*/ 259752 w 479492"/>
              <a:gd name="connsiteY139" fmla="*/ 31761 h 607851"/>
              <a:gd name="connsiteX140" fmla="*/ 249808 w 479492"/>
              <a:gd name="connsiteY140" fmla="*/ 40579 h 607851"/>
              <a:gd name="connsiteX141" fmla="*/ 239786 w 479492"/>
              <a:gd name="connsiteY141" fmla="*/ 39876 h 607851"/>
              <a:gd name="connsiteX142" fmla="*/ 229763 w 479492"/>
              <a:gd name="connsiteY142" fmla="*/ 40579 h 607851"/>
              <a:gd name="connsiteX143" fmla="*/ 219741 w 479492"/>
              <a:gd name="connsiteY143" fmla="*/ 31761 h 607851"/>
              <a:gd name="connsiteX144" fmla="*/ 219741 w 479492"/>
              <a:gd name="connsiteY144" fmla="*/ 10145 h 607851"/>
              <a:gd name="connsiteX145" fmla="*/ 229920 w 479492"/>
              <a:gd name="connsiteY145"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79492" h="607851">
                <a:moveTo>
                  <a:pt x="196843" y="568123"/>
                </a:moveTo>
                <a:lnTo>
                  <a:pt x="282640" y="568123"/>
                </a:lnTo>
                <a:cubicBezTo>
                  <a:pt x="293668" y="568123"/>
                  <a:pt x="302584" y="577021"/>
                  <a:pt x="302584" y="588026"/>
                </a:cubicBezTo>
                <a:cubicBezTo>
                  <a:pt x="302584" y="598953"/>
                  <a:pt x="293668" y="607851"/>
                  <a:pt x="282640" y="607851"/>
                </a:cubicBezTo>
                <a:lnTo>
                  <a:pt x="196843" y="607851"/>
                </a:lnTo>
                <a:cubicBezTo>
                  <a:pt x="185894" y="607851"/>
                  <a:pt x="176978" y="598953"/>
                  <a:pt x="176978" y="588026"/>
                </a:cubicBezTo>
                <a:cubicBezTo>
                  <a:pt x="176978" y="577021"/>
                  <a:pt x="185894" y="568123"/>
                  <a:pt x="196843" y="568123"/>
                </a:cubicBezTo>
                <a:close/>
                <a:moveTo>
                  <a:pt x="179780" y="508918"/>
                </a:moveTo>
                <a:lnTo>
                  <a:pt x="299705" y="508918"/>
                </a:lnTo>
                <a:cubicBezTo>
                  <a:pt x="310736" y="508918"/>
                  <a:pt x="319732" y="517812"/>
                  <a:pt x="319732" y="528892"/>
                </a:cubicBezTo>
                <a:cubicBezTo>
                  <a:pt x="319732" y="539893"/>
                  <a:pt x="310736" y="548787"/>
                  <a:pt x="299705" y="548787"/>
                </a:cubicBezTo>
                <a:lnTo>
                  <a:pt x="179780" y="548787"/>
                </a:lnTo>
                <a:cubicBezTo>
                  <a:pt x="168749" y="548787"/>
                  <a:pt x="159831" y="539893"/>
                  <a:pt x="159831" y="528892"/>
                </a:cubicBezTo>
                <a:cubicBezTo>
                  <a:pt x="159831" y="517812"/>
                  <a:pt x="168749" y="508918"/>
                  <a:pt x="179780" y="508918"/>
                </a:cubicBezTo>
                <a:close/>
                <a:moveTo>
                  <a:pt x="49460" y="326070"/>
                </a:moveTo>
                <a:cubicBezTo>
                  <a:pt x="54311" y="323260"/>
                  <a:pt x="59866" y="325211"/>
                  <a:pt x="62057" y="330362"/>
                </a:cubicBezTo>
                <a:cubicBezTo>
                  <a:pt x="64639" y="336450"/>
                  <a:pt x="67377" y="342537"/>
                  <a:pt x="70194" y="348546"/>
                </a:cubicBezTo>
                <a:cubicBezTo>
                  <a:pt x="72541" y="353619"/>
                  <a:pt x="70585" y="359941"/>
                  <a:pt x="65734" y="362751"/>
                </a:cubicBezTo>
                <a:lnTo>
                  <a:pt x="50868" y="371335"/>
                </a:lnTo>
                <a:cubicBezTo>
                  <a:pt x="46018" y="374067"/>
                  <a:pt x="39837" y="372428"/>
                  <a:pt x="37020" y="367589"/>
                </a:cubicBezTo>
                <a:lnTo>
                  <a:pt x="27162" y="350576"/>
                </a:lnTo>
                <a:cubicBezTo>
                  <a:pt x="24345" y="345737"/>
                  <a:pt x="25988" y="339571"/>
                  <a:pt x="30839" y="336762"/>
                </a:cubicBezTo>
                <a:close/>
                <a:moveTo>
                  <a:pt x="429894" y="325999"/>
                </a:moveTo>
                <a:lnTo>
                  <a:pt x="448585" y="336768"/>
                </a:lnTo>
                <a:cubicBezTo>
                  <a:pt x="453434" y="339577"/>
                  <a:pt x="455076" y="345742"/>
                  <a:pt x="452339" y="350580"/>
                </a:cubicBezTo>
                <a:lnTo>
                  <a:pt x="442485" y="367591"/>
                </a:lnTo>
                <a:cubicBezTo>
                  <a:pt x="439670" y="372429"/>
                  <a:pt x="433492" y="374068"/>
                  <a:pt x="428643" y="371337"/>
                </a:cubicBezTo>
                <a:lnTo>
                  <a:pt x="413472" y="362597"/>
                </a:lnTo>
                <a:cubicBezTo>
                  <a:pt x="408623" y="359788"/>
                  <a:pt x="406668" y="353467"/>
                  <a:pt x="409092" y="348395"/>
                </a:cubicBezTo>
                <a:cubicBezTo>
                  <a:pt x="411908" y="342386"/>
                  <a:pt x="414567" y="336378"/>
                  <a:pt x="417225" y="330291"/>
                </a:cubicBezTo>
                <a:cubicBezTo>
                  <a:pt x="419415" y="325141"/>
                  <a:pt x="425046" y="323190"/>
                  <a:pt x="429894" y="325999"/>
                </a:cubicBezTo>
                <a:close/>
                <a:moveTo>
                  <a:pt x="447678" y="219459"/>
                </a:moveTo>
                <a:lnTo>
                  <a:pt x="469408" y="219459"/>
                </a:lnTo>
                <a:cubicBezTo>
                  <a:pt x="474958" y="219459"/>
                  <a:pt x="479492" y="223992"/>
                  <a:pt x="479492" y="229620"/>
                </a:cubicBezTo>
                <a:lnTo>
                  <a:pt x="479492" y="249316"/>
                </a:lnTo>
                <a:cubicBezTo>
                  <a:pt x="479492" y="254866"/>
                  <a:pt x="474958" y="259399"/>
                  <a:pt x="469408" y="259399"/>
                </a:cubicBezTo>
                <a:lnTo>
                  <a:pt x="447599" y="259399"/>
                </a:lnTo>
                <a:cubicBezTo>
                  <a:pt x="441971" y="259399"/>
                  <a:pt x="438141" y="254944"/>
                  <a:pt x="438845" y="249473"/>
                </a:cubicBezTo>
                <a:cubicBezTo>
                  <a:pt x="439235" y="246112"/>
                  <a:pt x="439548" y="242829"/>
                  <a:pt x="439548" y="239468"/>
                </a:cubicBezTo>
                <a:cubicBezTo>
                  <a:pt x="439548" y="236029"/>
                  <a:pt x="439235" y="232746"/>
                  <a:pt x="438845" y="229464"/>
                </a:cubicBezTo>
                <a:cubicBezTo>
                  <a:pt x="438141" y="223914"/>
                  <a:pt x="442049" y="219459"/>
                  <a:pt x="447678" y="219459"/>
                </a:cubicBezTo>
                <a:close/>
                <a:moveTo>
                  <a:pt x="10160" y="219459"/>
                </a:moveTo>
                <a:lnTo>
                  <a:pt x="31809" y="219459"/>
                </a:lnTo>
                <a:cubicBezTo>
                  <a:pt x="37436" y="219459"/>
                  <a:pt x="41422" y="223914"/>
                  <a:pt x="40719" y="229464"/>
                </a:cubicBezTo>
                <a:cubicBezTo>
                  <a:pt x="40250" y="232746"/>
                  <a:pt x="39937" y="236029"/>
                  <a:pt x="39937" y="239468"/>
                </a:cubicBezTo>
                <a:cubicBezTo>
                  <a:pt x="39937" y="242829"/>
                  <a:pt x="40250" y="246112"/>
                  <a:pt x="40719" y="249473"/>
                </a:cubicBezTo>
                <a:cubicBezTo>
                  <a:pt x="41422" y="254944"/>
                  <a:pt x="37514" y="259399"/>
                  <a:pt x="31887" y="259399"/>
                </a:cubicBezTo>
                <a:lnTo>
                  <a:pt x="10160" y="259399"/>
                </a:lnTo>
                <a:cubicBezTo>
                  <a:pt x="4533" y="259399"/>
                  <a:pt x="0" y="254866"/>
                  <a:pt x="0" y="249316"/>
                </a:cubicBezTo>
                <a:lnTo>
                  <a:pt x="0" y="229620"/>
                </a:lnTo>
                <a:cubicBezTo>
                  <a:pt x="0" y="223992"/>
                  <a:pt x="4533" y="219459"/>
                  <a:pt x="10160" y="219459"/>
                </a:cubicBezTo>
                <a:close/>
                <a:moveTo>
                  <a:pt x="279456" y="176970"/>
                </a:moveTo>
                <a:cubicBezTo>
                  <a:pt x="278909" y="176970"/>
                  <a:pt x="278361" y="177048"/>
                  <a:pt x="277814" y="177127"/>
                </a:cubicBezTo>
                <a:cubicBezTo>
                  <a:pt x="161733" y="207270"/>
                  <a:pt x="193178" y="275133"/>
                  <a:pt x="205459" y="295047"/>
                </a:cubicBezTo>
                <a:cubicBezTo>
                  <a:pt x="206319" y="296374"/>
                  <a:pt x="207102" y="297077"/>
                  <a:pt x="207806" y="297077"/>
                </a:cubicBezTo>
                <a:cubicBezTo>
                  <a:pt x="208666" y="297077"/>
                  <a:pt x="209292" y="295984"/>
                  <a:pt x="209448" y="293875"/>
                </a:cubicBezTo>
                <a:cubicBezTo>
                  <a:pt x="211795" y="261389"/>
                  <a:pt x="230412" y="247020"/>
                  <a:pt x="240424" y="242256"/>
                </a:cubicBezTo>
                <a:cubicBezTo>
                  <a:pt x="241284" y="241787"/>
                  <a:pt x="241988" y="241631"/>
                  <a:pt x="242458" y="241631"/>
                </a:cubicBezTo>
                <a:cubicBezTo>
                  <a:pt x="244022" y="241631"/>
                  <a:pt x="244100" y="243271"/>
                  <a:pt x="242379" y="245536"/>
                </a:cubicBezTo>
                <a:cubicBezTo>
                  <a:pt x="223763" y="269901"/>
                  <a:pt x="213438" y="324878"/>
                  <a:pt x="210309" y="344011"/>
                </a:cubicBezTo>
                <a:cubicBezTo>
                  <a:pt x="209683" y="347681"/>
                  <a:pt x="212264" y="350649"/>
                  <a:pt x="216019" y="350649"/>
                </a:cubicBezTo>
                <a:lnTo>
                  <a:pt x="227517" y="350649"/>
                </a:lnTo>
                <a:cubicBezTo>
                  <a:pt x="231272" y="350649"/>
                  <a:pt x="234323" y="347681"/>
                  <a:pt x="234323" y="343933"/>
                </a:cubicBezTo>
                <a:lnTo>
                  <a:pt x="234323" y="307385"/>
                </a:lnTo>
                <a:cubicBezTo>
                  <a:pt x="234323" y="303637"/>
                  <a:pt x="237295" y="300825"/>
                  <a:pt x="241050" y="300591"/>
                </a:cubicBezTo>
                <a:cubicBezTo>
                  <a:pt x="296900" y="297155"/>
                  <a:pt x="287904" y="208442"/>
                  <a:pt x="285088" y="182281"/>
                </a:cubicBezTo>
                <a:cubicBezTo>
                  <a:pt x="284697" y="179079"/>
                  <a:pt x="282351" y="176970"/>
                  <a:pt x="279456" y="176970"/>
                </a:cubicBezTo>
                <a:close/>
                <a:moveTo>
                  <a:pt x="279456" y="151434"/>
                </a:moveTo>
                <a:cubicBezTo>
                  <a:pt x="295414" y="151434"/>
                  <a:pt x="308711" y="163538"/>
                  <a:pt x="310432" y="179547"/>
                </a:cubicBezTo>
                <a:cubicBezTo>
                  <a:pt x="314500" y="217188"/>
                  <a:pt x="316768" y="270838"/>
                  <a:pt x="289860" y="302778"/>
                </a:cubicBezTo>
                <a:cubicBezTo>
                  <a:pt x="281725" y="312383"/>
                  <a:pt x="271556" y="319177"/>
                  <a:pt x="259823" y="322926"/>
                </a:cubicBezTo>
                <a:lnTo>
                  <a:pt x="259823" y="343933"/>
                </a:lnTo>
                <a:cubicBezTo>
                  <a:pt x="259823" y="361660"/>
                  <a:pt x="245352" y="376185"/>
                  <a:pt x="227517" y="376185"/>
                </a:cubicBezTo>
                <a:lnTo>
                  <a:pt x="216019" y="376185"/>
                </a:lnTo>
                <a:cubicBezTo>
                  <a:pt x="206710" y="376185"/>
                  <a:pt x="197950" y="372202"/>
                  <a:pt x="192005" y="365174"/>
                </a:cubicBezTo>
                <a:cubicBezTo>
                  <a:pt x="186138" y="358224"/>
                  <a:pt x="183557" y="349009"/>
                  <a:pt x="185043" y="339872"/>
                </a:cubicBezTo>
                <a:cubicBezTo>
                  <a:pt x="186216" y="332922"/>
                  <a:pt x="187703" y="324566"/>
                  <a:pt x="189658" y="315507"/>
                </a:cubicBezTo>
                <a:cubicBezTo>
                  <a:pt x="187390" y="313555"/>
                  <a:pt x="185434" y="311134"/>
                  <a:pt x="183713" y="308400"/>
                </a:cubicBezTo>
                <a:cubicBezTo>
                  <a:pt x="175344" y="294734"/>
                  <a:pt x="157431" y="259046"/>
                  <a:pt x="172528" y="221717"/>
                </a:cubicBezTo>
                <a:cubicBezTo>
                  <a:pt x="185512" y="189465"/>
                  <a:pt x="218835" y="166115"/>
                  <a:pt x="271400" y="152527"/>
                </a:cubicBezTo>
                <a:cubicBezTo>
                  <a:pt x="274059" y="151824"/>
                  <a:pt x="276719" y="151434"/>
                  <a:pt x="279456" y="151434"/>
                </a:cubicBezTo>
                <a:close/>
                <a:moveTo>
                  <a:pt x="239781" y="113182"/>
                </a:moveTo>
                <a:cubicBezTo>
                  <a:pt x="171895" y="113182"/>
                  <a:pt x="116678" y="168322"/>
                  <a:pt x="116678" y="236036"/>
                </a:cubicBezTo>
                <a:cubicBezTo>
                  <a:pt x="116678" y="267433"/>
                  <a:pt x="134275" y="302814"/>
                  <a:pt x="152968" y="340381"/>
                </a:cubicBezTo>
                <a:cubicBezTo>
                  <a:pt x="166889" y="368185"/>
                  <a:pt x="181202" y="396848"/>
                  <a:pt x="189492" y="426605"/>
                </a:cubicBezTo>
                <a:cubicBezTo>
                  <a:pt x="191369" y="433478"/>
                  <a:pt x="198251" y="438789"/>
                  <a:pt x="205134" y="438789"/>
                </a:cubicBezTo>
                <a:lnTo>
                  <a:pt x="274115" y="438789"/>
                </a:lnTo>
                <a:cubicBezTo>
                  <a:pt x="281076" y="438789"/>
                  <a:pt x="287958" y="433400"/>
                  <a:pt x="289757" y="426605"/>
                </a:cubicBezTo>
                <a:cubicBezTo>
                  <a:pt x="298126" y="395755"/>
                  <a:pt x="312829" y="366623"/>
                  <a:pt x="326985" y="338350"/>
                </a:cubicBezTo>
                <a:lnTo>
                  <a:pt x="327064" y="338272"/>
                </a:lnTo>
                <a:cubicBezTo>
                  <a:pt x="345443" y="301642"/>
                  <a:pt x="362806" y="267121"/>
                  <a:pt x="362806" y="236036"/>
                </a:cubicBezTo>
                <a:cubicBezTo>
                  <a:pt x="362806" y="168322"/>
                  <a:pt x="307589" y="113182"/>
                  <a:pt x="239781" y="113182"/>
                </a:cubicBezTo>
                <a:close/>
                <a:moveTo>
                  <a:pt x="428664" y="107459"/>
                </a:moveTo>
                <a:cubicBezTo>
                  <a:pt x="433509" y="104649"/>
                  <a:pt x="439682" y="106288"/>
                  <a:pt x="442495" y="111128"/>
                </a:cubicBezTo>
                <a:lnTo>
                  <a:pt x="452341" y="128222"/>
                </a:lnTo>
                <a:cubicBezTo>
                  <a:pt x="455076" y="133062"/>
                  <a:pt x="453435" y="139228"/>
                  <a:pt x="448590" y="142038"/>
                </a:cubicBezTo>
                <a:lnTo>
                  <a:pt x="430305" y="152576"/>
                </a:lnTo>
                <a:cubicBezTo>
                  <a:pt x="425539" y="155386"/>
                  <a:pt x="419756" y="153513"/>
                  <a:pt x="417178" y="148517"/>
                </a:cubicBezTo>
                <a:cubicBezTo>
                  <a:pt x="414130" y="142663"/>
                  <a:pt x="410770" y="136965"/>
                  <a:pt x="407176" y="131501"/>
                </a:cubicBezTo>
                <a:cubicBezTo>
                  <a:pt x="404128" y="126817"/>
                  <a:pt x="405378" y="120885"/>
                  <a:pt x="410223" y="118075"/>
                </a:cubicBezTo>
                <a:close/>
                <a:moveTo>
                  <a:pt x="50872" y="107459"/>
                </a:moveTo>
                <a:lnTo>
                  <a:pt x="69260" y="118075"/>
                </a:lnTo>
                <a:cubicBezTo>
                  <a:pt x="74112" y="120885"/>
                  <a:pt x="75364" y="126817"/>
                  <a:pt x="72312" y="131501"/>
                </a:cubicBezTo>
                <a:cubicBezTo>
                  <a:pt x="68713" y="137043"/>
                  <a:pt x="65426" y="142663"/>
                  <a:pt x="62374" y="148517"/>
                </a:cubicBezTo>
                <a:cubicBezTo>
                  <a:pt x="59792" y="153513"/>
                  <a:pt x="54002" y="155386"/>
                  <a:pt x="49150" y="152576"/>
                </a:cubicBezTo>
                <a:lnTo>
                  <a:pt x="30840" y="142038"/>
                </a:lnTo>
                <a:cubicBezTo>
                  <a:pt x="25988" y="139228"/>
                  <a:pt x="24345" y="133062"/>
                  <a:pt x="27162" y="128222"/>
                </a:cubicBezTo>
                <a:lnTo>
                  <a:pt x="37022" y="111128"/>
                </a:lnTo>
                <a:cubicBezTo>
                  <a:pt x="39838" y="106288"/>
                  <a:pt x="46020" y="104649"/>
                  <a:pt x="50872" y="107459"/>
                </a:cubicBezTo>
                <a:close/>
                <a:moveTo>
                  <a:pt x="239781" y="79598"/>
                </a:moveTo>
                <a:cubicBezTo>
                  <a:pt x="326125" y="79598"/>
                  <a:pt x="396436" y="149812"/>
                  <a:pt x="396436" y="236036"/>
                </a:cubicBezTo>
                <a:cubicBezTo>
                  <a:pt x="396436" y="275087"/>
                  <a:pt x="376414" y="314919"/>
                  <a:pt x="357018" y="353424"/>
                </a:cubicBezTo>
                <a:cubicBezTo>
                  <a:pt x="338795" y="389741"/>
                  <a:pt x="319868" y="427308"/>
                  <a:pt x="316896" y="465110"/>
                </a:cubicBezTo>
                <a:cubicBezTo>
                  <a:pt x="316583" y="469171"/>
                  <a:pt x="313377" y="472295"/>
                  <a:pt x="309544" y="472295"/>
                </a:cubicBezTo>
                <a:lnTo>
                  <a:pt x="169939" y="472295"/>
                </a:lnTo>
                <a:cubicBezTo>
                  <a:pt x="166185" y="472295"/>
                  <a:pt x="162900" y="469171"/>
                  <a:pt x="162588" y="465110"/>
                </a:cubicBezTo>
                <a:cubicBezTo>
                  <a:pt x="159537" y="428636"/>
                  <a:pt x="140923" y="391381"/>
                  <a:pt x="122935" y="355298"/>
                </a:cubicBezTo>
                <a:cubicBezTo>
                  <a:pt x="103382" y="316013"/>
                  <a:pt x="83126" y="275400"/>
                  <a:pt x="83126" y="236036"/>
                </a:cubicBezTo>
                <a:cubicBezTo>
                  <a:pt x="83126" y="149812"/>
                  <a:pt x="153359" y="79598"/>
                  <a:pt x="239781" y="79598"/>
                </a:cubicBezTo>
                <a:close/>
                <a:moveTo>
                  <a:pt x="351172" y="27158"/>
                </a:moveTo>
                <a:lnTo>
                  <a:pt x="368136" y="37004"/>
                </a:lnTo>
                <a:cubicBezTo>
                  <a:pt x="372983" y="39739"/>
                  <a:pt x="374703" y="45990"/>
                  <a:pt x="371889" y="50835"/>
                </a:cubicBezTo>
                <a:lnTo>
                  <a:pt x="361257" y="69198"/>
                </a:lnTo>
                <a:cubicBezTo>
                  <a:pt x="358442" y="74043"/>
                  <a:pt x="352501" y="75293"/>
                  <a:pt x="347810" y="72245"/>
                </a:cubicBezTo>
                <a:cubicBezTo>
                  <a:pt x="342338" y="68651"/>
                  <a:pt x="336631" y="65369"/>
                  <a:pt x="330767" y="62322"/>
                </a:cubicBezTo>
                <a:cubicBezTo>
                  <a:pt x="325842" y="59743"/>
                  <a:pt x="323966" y="53960"/>
                  <a:pt x="326780" y="49116"/>
                </a:cubicBezTo>
                <a:lnTo>
                  <a:pt x="337334" y="30831"/>
                </a:lnTo>
                <a:cubicBezTo>
                  <a:pt x="340071" y="25986"/>
                  <a:pt x="346325" y="24345"/>
                  <a:pt x="351172" y="27158"/>
                </a:cubicBezTo>
                <a:close/>
                <a:moveTo>
                  <a:pt x="128396" y="27158"/>
                </a:moveTo>
                <a:cubicBezTo>
                  <a:pt x="133242" y="24345"/>
                  <a:pt x="139417" y="25986"/>
                  <a:pt x="142231" y="30831"/>
                </a:cubicBezTo>
                <a:lnTo>
                  <a:pt x="152783" y="49116"/>
                </a:lnTo>
                <a:cubicBezTo>
                  <a:pt x="155597" y="53960"/>
                  <a:pt x="153721" y="59743"/>
                  <a:pt x="148719" y="62322"/>
                </a:cubicBezTo>
                <a:cubicBezTo>
                  <a:pt x="142856" y="65369"/>
                  <a:pt x="137228" y="68651"/>
                  <a:pt x="131679" y="72245"/>
                </a:cubicBezTo>
                <a:cubicBezTo>
                  <a:pt x="126989" y="75293"/>
                  <a:pt x="121048" y="74043"/>
                  <a:pt x="118312" y="69198"/>
                </a:cubicBezTo>
                <a:lnTo>
                  <a:pt x="107604" y="50757"/>
                </a:lnTo>
                <a:cubicBezTo>
                  <a:pt x="104790" y="45990"/>
                  <a:pt x="106510" y="39739"/>
                  <a:pt x="111356" y="37004"/>
                </a:cubicBezTo>
                <a:close/>
                <a:moveTo>
                  <a:pt x="229920" y="0"/>
                </a:moveTo>
                <a:lnTo>
                  <a:pt x="249651" y="0"/>
                </a:lnTo>
                <a:cubicBezTo>
                  <a:pt x="255211" y="0"/>
                  <a:pt x="259752" y="4526"/>
                  <a:pt x="259752" y="10145"/>
                </a:cubicBezTo>
                <a:lnTo>
                  <a:pt x="259752" y="31761"/>
                </a:lnTo>
                <a:cubicBezTo>
                  <a:pt x="259752" y="37379"/>
                  <a:pt x="255289" y="41281"/>
                  <a:pt x="249808" y="40579"/>
                </a:cubicBezTo>
                <a:cubicBezTo>
                  <a:pt x="246519" y="40188"/>
                  <a:pt x="243153" y="39876"/>
                  <a:pt x="239786" y="39876"/>
                </a:cubicBezTo>
                <a:cubicBezTo>
                  <a:pt x="236340" y="39876"/>
                  <a:pt x="233052" y="40188"/>
                  <a:pt x="229763" y="40579"/>
                </a:cubicBezTo>
                <a:cubicBezTo>
                  <a:pt x="224204" y="41281"/>
                  <a:pt x="219741" y="37379"/>
                  <a:pt x="219741" y="31761"/>
                </a:cubicBezTo>
                <a:lnTo>
                  <a:pt x="219741" y="10145"/>
                </a:lnTo>
                <a:cubicBezTo>
                  <a:pt x="219741" y="4526"/>
                  <a:pt x="224282" y="0"/>
                  <a:pt x="229920" y="0"/>
                </a:cubicBezTo>
                <a:close/>
              </a:path>
            </a:pathLst>
          </a:custGeom>
          <a:solidFill>
            <a:schemeClr val="tx1">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a:p>
        </p:txBody>
      </p:sp>
      <p:sp>
        <p:nvSpPr>
          <p:cNvPr id="46" name="tram_2096"/>
          <p:cNvSpPr>
            <a:spLocks noChangeAspect="1"/>
          </p:cNvSpPr>
          <p:nvPr/>
        </p:nvSpPr>
        <p:spPr bwMode="auto">
          <a:xfrm>
            <a:off x="7278812" y="6143980"/>
            <a:ext cx="338500" cy="324000"/>
          </a:xfrm>
          <a:custGeom>
            <a:avLst/>
            <a:gdLst>
              <a:gd name="T0" fmla="*/ 194 w 194"/>
              <a:gd name="T1" fmla="*/ 149 h 186"/>
              <a:gd name="T2" fmla="*/ 170 w 194"/>
              <a:gd name="T3" fmla="*/ 70 h 186"/>
              <a:gd name="T4" fmla="*/ 148 w 194"/>
              <a:gd name="T5" fmla="*/ 51 h 186"/>
              <a:gd name="T6" fmla="*/ 145 w 194"/>
              <a:gd name="T7" fmla="*/ 51 h 186"/>
              <a:gd name="T8" fmla="*/ 145 w 194"/>
              <a:gd name="T9" fmla="*/ 42 h 186"/>
              <a:gd name="T10" fmla="*/ 123 w 194"/>
              <a:gd name="T11" fmla="*/ 42 h 186"/>
              <a:gd name="T12" fmla="*/ 139 w 194"/>
              <a:gd name="T13" fmla="*/ 31 h 186"/>
              <a:gd name="T14" fmla="*/ 141 w 194"/>
              <a:gd name="T15" fmla="*/ 26 h 186"/>
              <a:gd name="T16" fmla="*/ 138 w 194"/>
              <a:gd name="T17" fmla="*/ 23 h 186"/>
              <a:gd name="T18" fmla="*/ 50 w 194"/>
              <a:gd name="T19" fmla="*/ 0 h 186"/>
              <a:gd name="T20" fmla="*/ 44 w 194"/>
              <a:gd name="T21" fmla="*/ 4 h 186"/>
              <a:gd name="T22" fmla="*/ 48 w 194"/>
              <a:gd name="T23" fmla="*/ 10 h 186"/>
              <a:gd name="T24" fmla="*/ 124 w 194"/>
              <a:gd name="T25" fmla="*/ 29 h 186"/>
              <a:gd name="T26" fmla="*/ 104 w 194"/>
              <a:gd name="T27" fmla="*/ 42 h 186"/>
              <a:gd name="T28" fmla="*/ 49 w 194"/>
              <a:gd name="T29" fmla="*/ 42 h 186"/>
              <a:gd name="T30" fmla="*/ 49 w 194"/>
              <a:gd name="T31" fmla="*/ 51 h 186"/>
              <a:gd name="T32" fmla="*/ 19 w 194"/>
              <a:gd name="T33" fmla="*/ 51 h 186"/>
              <a:gd name="T34" fmla="*/ 0 w 194"/>
              <a:gd name="T35" fmla="*/ 70 h 186"/>
              <a:gd name="T36" fmla="*/ 0 w 194"/>
              <a:gd name="T37" fmla="*/ 149 h 186"/>
              <a:gd name="T38" fmla="*/ 14 w 194"/>
              <a:gd name="T39" fmla="*/ 167 h 186"/>
              <a:gd name="T40" fmla="*/ 14 w 194"/>
              <a:gd name="T41" fmla="*/ 172 h 186"/>
              <a:gd name="T42" fmla="*/ 27 w 194"/>
              <a:gd name="T43" fmla="*/ 186 h 186"/>
              <a:gd name="T44" fmla="*/ 40 w 194"/>
              <a:gd name="T45" fmla="*/ 178 h 186"/>
              <a:gd name="T46" fmla="*/ 52 w 194"/>
              <a:gd name="T47" fmla="*/ 186 h 186"/>
              <a:gd name="T48" fmla="*/ 66 w 194"/>
              <a:gd name="T49" fmla="*/ 172 h 186"/>
              <a:gd name="T50" fmla="*/ 66 w 194"/>
              <a:gd name="T51" fmla="*/ 168 h 186"/>
              <a:gd name="T52" fmla="*/ 123 w 194"/>
              <a:gd name="T53" fmla="*/ 168 h 186"/>
              <a:gd name="T54" fmla="*/ 123 w 194"/>
              <a:gd name="T55" fmla="*/ 172 h 186"/>
              <a:gd name="T56" fmla="*/ 136 w 194"/>
              <a:gd name="T57" fmla="*/ 186 h 186"/>
              <a:gd name="T58" fmla="*/ 149 w 194"/>
              <a:gd name="T59" fmla="*/ 178 h 186"/>
              <a:gd name="T60" fmla="*/ 161 w 194"/>
              <a:gd name="T61" fmla="*/ 186 h 186"/>
              <a:gd name="T62" fmla="*/ 175 w 194"/>
              <a:gd name="T63" fmla="*/ 172 h 186"/>
              <a:gd name="T64" fmla="*/ 175 w 194"/>
              <a:gd name="T65" fmla="*/ 168 h 186"/>
              <a:gd name="T66" fmla="*/ 175 w 194"/>
              <a:gd name="T67" fmla="*/ 168 h 186"/>
              <a:gd name="T68" fmla="*/ 194 w 194"/>
              <a:gd name="T69" fmla="*/ 149 h 186"/>
              <a:gd name="T70" fmla="*/ 157 w 194"/>
              <a:gd name="T71" fmla="*/ 72 h 186"/>
              <a:gd name="T72" fmla="*/ 170 w 194"/>
              <a:gd name="T73" fmla="*/ 118 h 186"/>
              <a:gd name="T74" fmla="*/ 130 w 194"/>
              <a:gd name="T75" fmla="*/ 118 h 186"/>
              <a:gd name="T76" fmla="*/ 130 w 194"/>
              <a:gd name="T77" fmla="*/ 72 h 186"/>
              <a:gd name="T78" fmla="*/ 157 w 194"/>
              <a:gd name="T79" fmla="*/ 72 h 186"/>
              <a:gd name="T80" fmla="*/ 12 w 194"/>
              <a:gd name="T81" fmla="*/ 72 h 186"/>
              <a:gd name="T82" fmla="*/ 45 w 194"/>
              <a:gd name="T83" fmla="*/ 72 h 186"/>
              <a:gd name="T84" fmla="*/ 45 w 194"/>
              <a:gd name="T85" fmla="*/ 118 h 186"/>
              <a:gd name="T86" fmla="*/ 12 w 194"/>
              <a:gd name="T87" fmla="*/ 118 h 186"/>
              <a:gd name="T88" fmla="*/ 12 w 194"/>
              <a:gd name="T89" fmla="*/ 72 h 186"/>
              <a:gd name="T90" fmla="*/ 120 w 194"/>
              <a:gd name="T91" fmla="*/ 118 h 186"/>
              <a:gd name="T92" fmla="*/ 53 w 194"/>
              <a:gd name="T93" fmla="*/ 118 h 186"/>
              <a:gd name="T94" fmla="*/ 53 w 194"/>
              <a:gd name="T95" fmla="*/ 72 h 186"/>
              <a:gd name="T96" fmla="*/ 120 w 194"/>
              <a:gd name="T97" fmla="*/ 72 h 186"/>
              <a:gd name="T98" fmla="*/ 120 w 194"/>
              <a:gd name="T99" fmla="*/ 11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4" h="186">
                <a:moveTo>
                  <a:pt x="194" y="149"/>
                </a:moveTo>
                <a:lnTo>
                  <a:pt x="170" y="70"/>
                </a:lnTo>
                <a:cubicBezTo>
                  <a:pt x="166" y="60"/>
                  <a:pt x="158" y="51"/>
                  <a:pt x="148" y="51"/>
                </a:cubicBezTo>
                <a:lnTo>
                  <a:pt x="145" y="51"/>
                </a:lnTo>
                <a:lnTo>
                  <a:pt x="145" y="42"/>
                </a:lnTo>
                <a:lnTo>
                  <a:pt x="123" y="42"/>
                </a:lnTo>
                <a:lnTo>
                  <a:pt x="139" y="31"/>
                </a:lnTo>
                <a:cubicBezTo>
                  <a:pt x="141" y="30"/>
                  <a:pt x="142" y="28"/>
                  <a:pt x="141" y="26"/>
                </a:cubicBezTo>
                <a:cubicBezTo>
                  <a:pt x="141" y="25"/>
                  <a:pt x="140" y="23"/>
                  <a:pt x="138" y="23"/>
                </a:cubicBezTo>
                <a:lnTo>
                  <a:pt x="50" y="0"/>
                </a:lnTo>
                <a:cubicBezTo>
                  <a:pt x="48" y="0"/>
                  <a:pt x="45" y="1"/>
                  <a:pt x="44" y="4"/>
                </a:cubicBezTo>
                <a:cubicBezTo>
                  <a:pt x="44" y="6"/>
                  <a:pt x="45" y="9"/>
                  <a:pt x="48" y="10"/>
                </a:cubicBezTo>
                <a:lnTo>
                  <a:pt x="124" y="29"/>
                </a:lnTo>
                <a:lnTo>
                  <a:pt x="104" y="42"/>
                </a:lnTo>
                <a:lnTo>
                  <a:pt x="49" y="42"/>
                </a:lnTo>
                <a:lnTo>
                  <a:pt x="49" y="51"/>
                </a:lnTo>
                <a:lnTo>
                  <a:pt x="19" y="51"/>
                </a:lnTo>
                <a:cubicBezTo>
                  <a:pt x="9" y="51"/>
                  <a:pt x="0" y="60"/>
                  <a:pt x="0" y="70"/>
                </a:cubicBezTo>
                <a:lnTo>
                  <a:pt x="0" y="149"/>
                </a:lnTo>
                <a:cubicBezTo>
                  <a:pt x="0" y="158"/>
                  <a:pt x="6" y="165"/>
                  <a:pt x="14" y="167"/>
                </a:cubicBezTo>
                <a:cubicBezTo>
                  <a:pt x="14" y="169"/>
                  <a:pt x="14" y="170"/>
                  <a:pt x="14" y="172"/>
                </a:cubicBezTo>
                <a:cubicBezTo>
                  <a:pt x="14" y="179"/>
                  <a:pt x="20" y="186"/>
                  <a:pt x="27" y="186"/>
                </a:cubicBezTo>
                <a:cubicBezTo>
                  <a:pt x="33" y="186"/>
                  <a:pt x="38" y="182"/>
                  <a:pt x="40" y="178"/>
                </a:cubicBezTo>
                <a:cubicBezTo>
                  <a:pt x="42" y="182"/>
                  <a:pt x="47" y="186"/>
                  <a:pt x="52" y="186"/>
                </a:cubicBezTo>
                <a:cubicBezTo>
                  <a:pt x="60" y="186"/>
                  <a:pt x="66" y="179"/>
                  <a:pt x="66" y="172"/>
                </a:cubicBezTo>
                <a:cubicBezTo>
                  <a:pt x="66" y="170"/>
                  <a:pt x="66" y="169"/>
                  <a:pt x="66" y="168"/>
                </a:cubicBezTo>
                <a:lnTo>
                  <a:pt x="123" y="168"/>
                </a:lnTo>
                <a:cubicBezTo>
                  <a:pt x="123" y="169"/>
                  <a:pt x="123" y="170"/>
                  <a:pt x="123" y="172"/>
                </a:cubicBezTo>
                <a:cubicBezTo>
                  <a:pt x="123" y="179"/>
                  <a:pt x="129" y="186"/>
                  <a:pt x="136" y="186"/>
                </a:cubicBezTo>
                <a:cubicBezTo>
                  <a:pt x="142" y="186"/>
                  <a:pt x="147" y="182"/>
                  <a:pt x="149" y="178"/>
                </a:cubicBezTo>
                <a:cubicBezTo>
                  <a:pt x="151" y="182"/>
                  <a:pt x="156" y="186"/>
                  <a:pt x="161" y="186"/>
                </a:cubicBezTo>
                <a:cubicBezTo>
                  <a:pt x="169" y="186"/>
                  <a:pt x="175" y="179"/>
                  <a:pt x="175" y="172"/>
                </a:cubicBezTo>
                <a:cubicBezTo>
                  <a:pt x="175" y="170"/>
                  <a:pt x="175" y="169"/>
                  <a:pt x="175" y="168"/>
                </a:cubicBezTo>
                <a:lnTo>
                  <a:pt x="175" y="168"/>
                </a:lnTo>
                <a:cubicBezTo>
                  <a:pt x="185" y="168"/>
                  <a:pt x="194" y="159"/>
                  <a:pt x="194" y="149"/>
                </a:cubicBezTo>
                <a:close/>
                <a:moveTo>
                  <a:pt x="157" y="72"/>
                </a:moveTo>
                <a:lnTo>
                  <a:pt x="170" y="118"/>
                </a:lnTo>
                <a:lnTo>
                  <a:pt x="130" y="118"/>
                </a:lnTo>
                <a:lnTo>
                  <a:pt x="130" y="72"/>
                </a:lnTo>
                <a:lnTo>
                  <a:pt x="157" y="72"/>
                </a:lnTo>
                <a:close/>
                <a:moveTo>
                  <a:pt x="12" y="72"/>
                </a:moveTo>
                <a:lnTo>
                  <a:pt x="45" y="72"/>
                </a:lnTo>
                <a:lnTo>
                  <a:pt x="45" y="118"/>
                </a:lnTo>
                <a:lnTo>
                  <a:pt x="12" y="118"/>
                </a:lnTo>
                <a:lnTo>
                  <a:pt x="12" y="72"/>
                </a:lnTo>
                <a:close/>
                <a:moveTo>
                  <a:pt x="120" y="118"/>
                </a:moveTo>
                <a:lnTo>
                  <a:pt x="53" y="118"/>
                </a:lnTo>
                <a:lnTo>
                  <a:pt x="53" y="72"/>
                </a:lnTo>
                <a:lnTo>
                  <a:pt x="120" y="72"/>
                </a:lnTo>
                <a:lnTo>
                  <a:pt x="120" y="118"/>
                </a:lnTo>
                <a:close/>
              </a:path>
            </a:pathLst>
          </a:custGeom>
          <a:solidFill>
            <a:schemeClr val="tx1">
              <a:lumMod val="50000"/>
            </a:schemeClr>
          </a:solidFill>
          <a:ln>
            <a:noFill/>
          </a:ln>
        </p:spPr>
      </p:sp>
      <p:graphicFrame>
        <p:nvGraphicFramePr>
          <p:cNvPr id="47" name="表格 46"/>
          <p:cNvGraphicFramePr>
            <a:graphicFrameLocks noGrp="1"/>
          </p:cNvGraphicFramePr>
          <p:nvPr>
            <p:extLst>
              <p:ext uri="{D42A27DB-BD31-4B8C-83A1-F6EECF244321}">
                <p14:modId xmlns:p14="http://schemas.microsoft.com/office/powerpoint/2010/main" val="3645598174"/>
              </p:ext>
            </p:extLst>
          </p:nvPr>
        </p:nvGraphicFramePr>
        <p:xfrm>
          <a:off x="1118349" y="5077688"/>
          <a:ext cx="4373825" cy="557533"/>
        </p:xfrm>
        <a:graphic>
          <a:graphicData uri="http://schemas.openxmlformats.org/drawingml/2006/table">
            <a:tbl>
              <a:tblPr firstRow="1" bandRow="1">
                <a:tableStyleId>{5C22544A-7EE6-4342-B048-85BDC9FD1C3A}</a:tableStyleId>
              </a:tblPr>
              <a:tblGrid>
                <a:gridCol w="4373825"/>
              </a:tblGrid>
              <a:tr h="278007">
                <a:tc>
                  <a:txBody>
                    <a:bodyPr/>
                    <a:lstStyle/>
                    <a:p>
                      <a:r>
                        <a:rPr lang="zh-CN" altLang="en-US" sz="1200" b="1" dirty="0" smtClean="0">
                          <a:solidFill>
                            <a:schemeClr val="tx1"/>
                          </a:solidFill>
                          <a:latin typeface="+mj-ea"/>
                          <a:ea typeface="+mj-ea"/>
                        </a:rPr>
                        <a:t>使用期；</a:t>
                      </a:r>
                      <a:r>
                        <a:rPr lang="en-US" altLang="zh-CN" sz="1200" b="1" dirty="0" smtClean="0">
                          <a:solidFill>
                            <a:schemeClr val="tx1"/>
                          </a:solidFill>
                          <a:latin typeface="+mj-ea"/>
                          <a:ea typeface="+mj-ea"/>
                        </a:rPr>
                        <a:t>4</a:t>
                      </a:r>
                      <a:r>
                        <a:rPr lang="zh-CN" altLang="en-US" sz="1200" b="1" dirty="0" smtClean="0">
                          <a:solidFill>
                            <a:schemeClr val="tx1"/>
                          </a:solidFill>
                          <a:latin typeface="+mj-ea"/>
                          <a:ea typeface="+mj-ea"/>
                        </a:rPr>
                        <a:t>年</a:t>
                      </a:r>
                      <a:endParaRPr lang="zh-CN" altLang="en-US" sz="12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9526">
                <a:tc>
                  <a:txBody>
                    <a:bodyPr/>
                    <a:lstStyle/>
                    <a:p>
                      <a:r>
                        <a:rPr lang="zh-CN" altLang="en-US" sz="1200" b="1" dirty="0" smtClean="0">
                          <a:latin typeface="+mj-ea"/>
                          <a:ea typeface="+mj-ea"/>
                        </a:rPr>
                        <a:t>学校实验室期间，主要工作是信息系统开发</a:t>
                      </a:r>
                      <a:endParaRPr lang="zh-CN" altLang="en-US" sz="1200" b="1" dirty="0">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48" name="表格 47"/>
          <p:cNvGraphicFramePr>
            <a:graphicFrameLocks noGrp="1"/>
          </p:cNvGraphicFramePr>
          <p:nvPr>
            <p:extLst>
              <p:ext uri="{D42A27DB-BD31-4B8C-83A1-F6EECF244321}">
                <p14:modId xmlns:p14="http://schemas.microsoft.com/office/powerpoint/2010/main" val="2498199414"/>
              </p:ext>
            </p:extLst>
          </p:nvPr>
        </p:nvGraphicFramePr>
        <p:xfrm>
          <a:off x="1118350" y="5941442"/>
          <a:ext cx="4348644" cy="735207"/>
        </p:xfrm>
        <a:graphic>
          <a:graphicData uri="http://schemas.openxmlformats.org/drawingml/2006/table">
            <a:tbl>
              <a:tblPr firstRow="1" bandRow="1">
                <a:tableStyleId>{5C22544A-7EE6-4342-B048-85BDC9FD1C3A}</a:tableStyleId>
              </a:tblPr>
              <a:tblGrid>
                <a:gridCol w="4348644"/>
              </a:tblGrid>
              <a:tr h="278007">
                <a:tc>
                  <a:txBody>
                    <a:bodyPr/>
                    <a:lstStyle/>
                    <a:p>
                      <a:r>
                        <a:rPr lang="zh-CN" altLang="en-US" sz="1200" b="1" dirty="0" smtClean="0">
                          <a:solidFill>
                            <a:schemeClr val="tx1"/>
                          </a:solidFill>
                          <a:latin typeface="+mj-ea"/>
                          <a:ea typeface="+mj-ea"/>
                        </a:rPr>
                        <a:t>使用期；</a:t>
                      </a:r>
                      <a:r>
                        <a:rPr lang="en-US" altLang="zh-CN" sz="1200" b="1" dirty="0" smtClean="0">
                          <a:solidFill>
                            <a:schemeClr val="tx1"/>
                          </a:solidFill>
                          <a:latin typeface="+mj-ea"/>
                          <a:ea typeface="+mj-ea"/>
                        </a:rPr>
                        <a:t>3</a:t>
                      </a:r>
                      <a:r>
                        <a:rPr lang="zh-CN" altLang="en-US" sz="1200" b="1" dirty="0" smtClean="0">
                          <a:solidFill>
                            <a:schemeClr val="tx1"/>
                          </a:solidFill>
                          <a:latin typeface="+mj-ea"/>
                          <a:ea typeface="+mj-ea"/>
                        </a:rPr>
                        <a:t>年</a:t>
                      </a:r>
                      <a:endParaRPr lang="zh-CN" altLang="en-US" sz="1200" b="1" dirty="0">
                        <a:solidFill>
                          <a:schemeClr val="tx1"/>
                        </a:solidFill>
                        <a:latin typeface="+mj-ea"/>
                        <a:ea typeface="+mj-ea"/>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79526">
                <a:tc>
                  <a:txBody>
                    <a:bodyPr/>
                    <a:lstStyle/>
                    <a:p>
                      <a:r>
                        <a:rPr lang="zh-CN" altLang="en-US" sz="1200" b="1" dirty="0" smtClean="0">
                          <a:latin typeface="+mj-ea"/>
                          <a:ea typeface="+mj-ea"/>
                        </a:rPr>
                        <a:t>企业实习，主要完成法官自助服务终端的开发</a:t>
                      </a:r>
                      <a:endParaRPr lang="en-US" altLang="zh-CN" sz="1200" b="1" dirty="0" smtClean="0">
                        <a:latin typeface="+mj-ea"/>
                        <a:ea typeface="+mj-ea"/>
                      </a:endParaRPr>
                    </a:p>
                    <a:p>
                      <a:r>
                        <a:rPr lang="zh-CN" altLang="en-US" sz="1200" b="1" dirty="0" smtClean="0">
                          <a:latin typeface="+mj-ea"/>
                          <a:ea typeface="+mj-ea"/>
                        </a:rPr>
                        <a:t>负责核心业务系统的项目管理</a:t>
                      </a:r>
                      <a:endParaRPr lang="zh-CN" altLang="en-US" sz="1200" b="1" dirty="0">
                        <a:latin typeface="+mj-ea"/>
                        <a:ea typeface="+mj-ea"/>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49" name="文本框 48"/>
          <p:cNvSpPr txBox="1"/>
          <p:nvPr/>
        </p:nvSpPr>
        <p:spPr>
          <a:xfrm>
            <a:off x="7691076" y="5223356"/>
            <a:ext cx="4733797" cy="308674"/>
          </a:xfrm>
          <a:prstGeom prst="rect">
            <a:avLst/>
          </a:prstGeom>
          <a:noFill/>
        </p:spPr>
        <p:txBody>
          <a:bodyPr wrap="square" rtlCol="0">
            <a:spAutoFit/>
          </a:bodyPr>
          <a:lstStyle/>
          <a:p>
            <a:pPr>
              <a:lnSpc>
                <a:spcPct val="130000"/>
              </a:lnSpc>
            </a:pPr>
            <a:r>
              <a:rPr lang="zh-CN" altLang="en-US" sz="1200" b="1" dirty="0" smtClean="0">
                <a:latin typeface="Arial" panose="020B0604020202020204" pitchFamily="34" charset="0"/>
                <a:ea typeface="微软雅黑" panose="020B0503020204020204" pitchFamily="34" charset="-122"/>
              </a:rPr>
              <a:t>本产品享受三包服务，包括自驱力、学习力、行动力</a:t>
            </a:r>
          </a:p>
        </p:txBody>
      </p:sp>
      <p:sp>
        <p:nvSpPr>
          <p:cNvPr id="50" name="文本框 49"/>
          <p:cNvSpPr txBox="1"/>
          <p:nvPr/>
        </p:nvSpPr>
        <p:spPr>
          <a:xfrm>
            <a:off x="7691077" y="5684466"/>
            <a:ext cx="4733797" cy="344710"/>
          </a:xfrm>
          <a:prstGeom prst="rect">
            <a:avLst/>
          </a:prstGeom>
          <a:noFill/>
        </p:spPr>
        <p:txBody>
          <a:bodyPr wrap="square" rtlCol="0">
            <a:spAutoFit/>
          </a:bodyPr>
          <a:lstStyle/>
          <a:p>
            <a:pPr>
              <a:lnSpc>
                <a:spcPct val="130000"/>
              </a:lnSpc>
            </a:pPr>
            <a:r>
              <a:rPr lang="zh-CN" altLang="en-US" sz="1200" b="1" dirty="0" smtClean="0">
                <a:latin typeface="Arial" panose="020B0604020202020204" pitchFamily="34" charset="0"/>
                <a:ea typeface="微软雅黑" panose="020B0503020204020204" pitchFamily="34" charset="-122"/>
              </a:rPr>
              <a:t>产品可先试用，不合格可退</a:t>
            </a:r>
          </a:p>
        </p:txBody>
      </p:sp>
      <p:sp>
        <p:nvSpPr>
          <p:cNvPr id="51" name="文本框 50"/>
          <p:cNvSpPr txBox="1"/>
          <p:nvPr/>
        </p:nvSpPr>
        <p:spPr>
          <a:xfrm>
            <a:off x="7691077" y="6171243"/>
            <a:ext cx="4733797" cy="308674"/>
          </a:xfrm>
          <a:prstGeom prst="rect">
            <a:avLst/>
          </a:prstGeom>
          <a:noFill/>
        </p:spPr>
        <p:txBody>
          <a:bodyPr wrap="square" rtlCol="0">
            <a:spAutoFit/>
          </a:bodyPr>
          <a:lstStyle/>
          <a:p>
            <a:pPr>
              <a:lnSpc>
                <a:spcPct val="130000"/>
              </a:lnSpc>
            </a:pPr>
            <a:r>
              <a:rPr lang="zh-CN" altLang="en-US" sz="1200" b="1" dirty="0">
                <a:latin typeface="Arial" panose="020B0604020202020204" pitchFamily="34" charset="0"/>
                <a:ea typeface="微软雅黑" panose="020B0503020204020204" pitchFamily="34" charset="-122"/>
              </a:rPr>
              <a:t>本</a:t>
            </a:r>
            <a:r>
              <a:rPr lang="zh-CN" altLang="en-US" sz="1200" b="1" dirty="0" smtClean="0">
                <a:latin typeface="Arial" panose="020B0604020202020204" pitchFamily="34" charset="0"/>
                <a:ea typeface="微软雅黑" panose="020B0503020204020204" pitchFamily="34" charset="-122"/>
              </a:rPr>
              <a:t>产品采用淘宝驿站物流急速送达，居住南京，随叫随到</a:t>
            </a:r>
          </a:p>
        </p:txBody>
      </p:sp>
      <p:sp>
        <p:nvSpPr>
          <p:cNvPr id="52" name="文本框 51"/>
          <p:cNvSpPr txBox="1"/>
          <p:nvPr/>
        </p:nvSpPr>
        <p:spPr>
          <a:xfrm>
            <a:off x="52720" y="180869"/>
            <a:ext cx="5461680" cy="457399"/>
          </a:xfrm>
          <a:prstGeom prst="rect">
            <a:avLst/>
          </a:prstGeom>
          <a:noFill/>
        </p:spPr>
        <p:txBody>
          <a:bodyPr wrap="square" rtlCol="0">
            <a:spAutoFit/>
          </a:bodyPr>
          <a:lstStyle/>
          <a:p>
            <a:pPr>
              <a:lnSpc>
                <a:spcPct val="130000"/>
              </a:lnSpc>
            </a:pPr>
            <a:r>
              <a:rPr lang="zh-CN" altLang="en-US" b="1" dirty="0" smtClean="0">
                <a:solidFill>
                  <a:schemeClr val="bg1"/>
                </a:solidFill>
                <a:latin typeface="+mj-ea"/>
                <a:ea typeface="+mj-ea"/>
              </a:rPr>
              <a:t>产品名称：</a:t>
            </a:r>
            <a:r>
              <a:rPr lang="en-US" altLang="zh-CN" b="1" dirty="0">
                <a:solidFill>
                  <a:schemeClr val="bg1"/>
                </a:solidFill>
                <a:latin typeface="+mj-ea"/>
                <a:ea typeface="+mj-ea"/>
              </a:rPr>
              <a:t> </a:t>
            </a:r>
            <a:r>
              <a:rPr lang="en-US" altLang="zh-CN" b="1" dirty="0" smtClean="0">
                <a:solidFill>
                  <a:schemeClr val="bg1"/>
                </a:solidFill>
                <a:latin typeface="+mj-ea"/>
                <a:ea typeface="+mj-ea"/>
              </a:rPr>
              <a:t>                                 </a:t>
            </a:r>
            <a:r>
              <a:rPr lang="zh-CN" altLang="en-US" b="1" dirty="0" smtClean="0">
                <a:solidFill>
                  <a:schemeClr val="bg1"/>
                </a:solidFill>
                <a:latin typeface="+mj-ea"/>
                <a:ea typeface="+mj-ea"/>
              </a:rPr>
              <a:t>产品类别：</a:t>
            </a:r>
            <a:r>
              <a:rPr lang="en-US" altLang="zh-CN" b="1" dirty="0" smtClean="0">
                <a:solidFill>
                  <a:schemeClr val="bg1"/>
                </a:solidFill>
                <a:latin typeface="+mj-ea"/>
                <a:ea typeface="+mj-ea"/>
              </a:rPr>
              <a:t>java</a:t>
            </a:r>
            <a:endParaRPr lang="zh-CN" altLang="en-US" b="1" dirty="0" smtClean="0">
              <a:solidFill>
                <a:schemeClr val="bg1"/>
              </a:solidFill>
              <a:latin typeface="+mj-ea"/>
              <a:ea typeface="+mj-ea"/>
            </a:endParaRPr>
          </a:p>
        </p:txBody>
      </p:sp>
      <p:sp>
        <p:nvSpPr>
          <p:cNvPr id="53" name="文本框 52"/>
          <p:cNvSpPr txBox="1"/>
          <p:nvPr/>
        </p:nvSpPr>
        <p:spPr>
          <a:xfrm>
            <a:off x="232596" y="1012973"/>
            <a:ext cx="1028198"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商品详情</a:t>
            </a:r>
            <a:endParaRPr lang="zh-CN" altLang="en-US" sz="1600" b="1" dirty="0" smtClean="0">
              <a:solidFill>
                <a:schemeClr val="bg1"/>
              </a:solidFill>
              <a:latin typeface="Arial" panose="020B0604020202020204" pitchFamily="34" charset="0"/>
              <a:ea typeface="微软雅黑" panose="020B0503020204020204" pitchFamily="34" charset="-122"/>
            </a:endParaRPr>
          </a:p>
        </p:txBody>
      </p:sp>
      <p:sp>
        <p:nvSpPr>
          <p:cNvPr id="54" name="文本框 53"/>
          <p:cNvSpPr txBox="1"/>
          <p:nvPr/>
        </p:nvSpPr>
        <p:spPr>
          <a:xfrm>
            <a:off x="6678025" y="1008969"/>
            <a:ext cx="1118902"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规格参数</a:t>
            </a:r>
            <a:endParaRPr lang="zh-CN" altLang="en-US" sz="1600" b="1" dirty="0" smtClean="0">
              <a:solidFill>
                <a:schemeClr val="bg1"/>
              </a:solidFill>
              <a:latin typeface="Arial" panose="020B0604020202020204" pitchFamily="34" charset="0"/>
              <a:ea typeface="微软雅黑" panose="020B0503020204020204" pitchFamily="34" charset="-122"/>
            </a:endParaRPr>
          </a:p>
        </p:txBody>
      </p:sp>
      <p:sp>
        <p:nvSpPr>
          <p:cNvPr id="55" name="文本框 54"/>
          <p:cNvSpPr txBox="1"/>
          <p:nvPr/>
        </p:nvSpPr>
        <p:spPr>
          <a:xfrm>
            <a:off x="304026" y="4665267"/>
            <a:ext cx="1107220" cy="380810"/>
          </a:xfrm>
          <a:prstGeom prst="rect">
            <a:avLst/>
          </a:prstGeom>
          <a:solidFill>
            <a:schemeClr val="accent1"/>
          </a:solidFill>
        </p:spPr>
        <p:txBody>
          <a:bodyPr wrap="square" rtlCol="0">
            <a:spAutoFit/>
          </a:bodyPr>
          <a:lstStyle/>
          <a:p>
            <a:pPr>
              <a:lnSpc>
                <a:spcPct val="130000"/>
              </a:lnSpc>
            </a:pPr>
            <a:r>
              <a:rPr lang="zh-CN" altLang="en-US" sz="1600" b="1" dirty="0">
                <a:solidFill>
                  <a:schemeClr val="bg1"/>
                </a:solidFill>
                <a:latin typeface="Arial" panose="020B0604020202020204" pitchFamily="34" charset="0"/>
                <a:ea typeface="微软雅黑" panose="020B0503020204020204" pitchFamily="34" charset="-122"/>
              </a:rPr>
              <a:t>累计</a:t>
            </a:r>
            <a:r>
              <a:rPr lang="zh-CN" altLang="en-US" sz="1600" b="1" dirty="0" smtClean="0">
                <a:solidFill>
                  <a:schemeClr val="bg1"/>
                </a:solidFill>
                <a:latin typeface="Arial" panose="020B0604020202020204" pitchFamily="34" charset="0"/>
                <a:ea typeface="微软雅黑" panose="020B0503020204020204" pitchFamily="34" charset="-122"/>
              </a:rPr>
              <a:t>评价</a:t>
            </a:r>
          </a:p>
        </p:txBody>
      </p:sp>
      <p:sp>
        <p:nvSpPr>
          <p:cNvPr id="56" name="文本框 55"/>
          <p:cNvSpPr txBox="1"/>
          <p:nvPr/>
        </p:nvSpPr>
        <p:spPr>
          <a:xfrm>
            <a:off x="6672725" y="4665230"/>
            <a:ext cx="1123484" cy="412421"/>
          </a:xfrm>
          <a:prstGeom prst="rect">
            <a:avLst/>
          </a:prstGeom>
          <a:solidFill>
            <a:schemeClr val="accent1"/>
          </a:solidFill>
        </p:spPr>
        <p:txBody>
          <a:bodyPr wrap="square" rtlCol="0">
            <a:spAutoFit/>
          </a:bodyPr>
          <a:lstStyle/>
          <a:p>
            <a:pPr>
              <a:lnSpc>
                <a:spcPct val="130000"/>
              </a:lnSpc>
            </a:pPr>
            <a:r>
              <a:rPr lang="zh-CN" altLang="en-US" sz="1600" b="1" dirty="0" smtClean="0">
                <a:solidFill>
                  <a:schemeClr val="bg1"/>
                </a:solidFill>
                <a:latin typeface="Arial" panose="020B0604020202020204" pitchFamily="34" charset="0"/>
                <a:ea typeface="微软雅黑" panose="020B0503020204020204" pitchFamily="34" charset="-122"/>
              </a:rPr>
              <a:t>售后保障</a:t>
            </a:r>
          </a:p>
        </p:txBody>
      </p:sp>
      <p:pic>
        <p:nvPicPr>
          <p:cNvPr id="57" name="图片 56"/>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88080"/>
          <a:stretch/>
        </p:blipFill>
        <p:spPr>
          <a:xfrm>
            <a:off x="960241" y="-179018"/>
            <a:ext cx="1265612" cy="1126769"/>
          </a:xfrm>
          <a:prstGeom prst="rect">
            <a:avLst/>
          </a:prstGeom>
        </p:spPr>
      </p:pic>
      <p:pic>
        <p:nvPicPr>
          <p:cNvPr id="58" name="图片 57"/>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r="88129"/>
          <a:stretch/>
        </p:blipFill>
        <p:spPr>
          <a:xfrm>
            <a:off x="1543832" y="97090"/>
            <a:ext cx="1060873" cy="946713"/>
          </a:xfrm>
          <a:prstGeom prst="rect">
            <a:avLst/>
          </a:prstGeom>
        </p:spPr>
      </p:pic>
    </p:spTree>
    <p:extLst>
      <p:ext uri="{BB962C8B-B14F-4D97-AF65-F5344CB8AC3E}">
        <p14:creationId xmlns:p14="http://schemas.microsoft.com/office/powerpoint/2010/main" val="25081994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spect="1"/>
          </p:cNvSpPr>
          <p:nvPr/>
        </p:nvSpPr>
        <p:spPr>
          <a:xfrm>
            <a:off x="216970" y="2304315"/>
            <a:ext cx="3952862" cy="3464088"/>
          </a:xfrm>
          <a:prstGeom prst="rect">
            <a:avLst/>
          </a:prstGeom>
          <a:blipFill dpi="0" rotWithShape="1">
            <a:blip r:embed="rId3"/>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矩形 4"/>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全量清理</a:t>
            </a:r>
            <a:r>
              <a:rPr lang="zh-CN" altLang="en-US" sz="2800" b="1" dirty="0" smtClean="0">
                <a:solidFill>
                  <a:schemeClr val="bg1"/>
                </a:solidFill>
                <a:latin typeface="Arial" panose="020B0604020202020204" pitchFamily="34" charset="0"/>
                <a:ea typeface="微软雅黑" panose="020B0503020204020204" pitchFamily="34" charset="-122"/>
              </a:rPr>
              <a:t>任务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拓展</a:t>
            </a:r>
            <a:endParaRPr lang="zh-CN" altLang="en-US" sz="2800" b="1" dirty="0">
              <a:solidFill>
                <a:schemeClr val="bg1"/>
              </a:solidFill>
              <a:latin typeface="Arial" panose="020B0604020202020204" pitchFamily="34" charset="0"/>
              <a:ea typeface="微软雅黑" panose="020B0503020204020204" pitchFamily="34" charset="-122"/>
            </a:endParaRPr>
          </a:p>
        </p:txBody>
      </p:sp>
      <p:sp>
        <p:nvSpPr>
          <p:cNvPr id="11" name="矩形 10"/>
          <p:cNvSpPr>
            <a:spLocks noChangeAspect="1"/>
          </p:cNvSpPr>
          <p:nvPr/>
        </p:nvSpPr>
        <p:spPr>
          <a:xfrm>
            <a:off x="4198182" y="2304315"/>
            <a:ext cx="3993594" cy="3464088"/>
          </a:xfrm>
          <a:prstGeom prst="rect">
            <a:avLst/>
          </a:prstGeom>
          <a:blipFill dpi="0" rotWithShape="1">
            <a:blip r:embed="rId4"/>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a:spLocks noChangeAspect="1"/>
          </p:cNvSpPr>
          <p:nvPr/>
        </p:nvSpPr>
        <p:spPr>
          <a:xfrm>
            <a:off x="8191776" y="2304315"/>
            <a:ext cx="3993594" cy="3464088"/>
          </a:xfrm>
          <a:prstGeom prst="rect">
            <a:avLst/>
          </a:prstGeom>
          <a:blipFill dpi="0" rotWithShape="1">
            <a:blip r:embed="rId5"/>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3" name="矩形 12"/>
          <p:cNvSpPr/>
          <p:nvPr/>
        </p:nvSpPr>
        <p:spPr>
          <a:xfrm>
            <a:off x="-377687" y="2304315"/>
            <a:ext cx="12761844" cy="346408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002853" y="5058635"/>
            <a:ext cx="2397065" cy="572464"/>
          </a:xfrm>
          <a:prstGeom prst="rect">
            <a:avLst/>
          </a:prstGeom>
          <a:noFill/>
        </p:spPr>
        <p:txBody>
          <a:bodyPr wrap="square" rtlCol="0">
            <a:spAutoFit/>
          </a:bodyPr>
          <a:lstStyle/>
          <a:p>
            <a:pPr>
              <a:lnSpc>
                <a:spcPct val="130000"/>
              </a:lnSpc>
            </a:pPr>
            <a:r>
              <a:rPr lang="zh-CN" altLang="en-US" sz="2400" dirty="0" smtClean="0">
                <a:solidFill>
                  <a:schemeClr val="bg1"/>
                </a:solidFill>
                <a:latin typeface="Arial" panose="020B0604020202020204" pitchFamily="34" charset="0"/>
                <a:ea typeface="微软雅黑" panose="020B0503020204020204" pitchFamily="34" charset="-122"/>
              </a:rPr>
              <a:t>集团类目变更</a:t>
            </a:r>
          </a:p>
        </p:txBody>
      </p:sp>
      <p:sp>
        <p:nvSpPr>
          <p:cNvPr id="18" name="文本框 17"/>
          <p:cNvSpPr txBox="1"/>
          <p:nvPr/>
        </p:nvSpPr>
        <p:spPr>
          <a:xfrm>
            <a:off x="4998366" y="5058635"/>
            <a:ext cx="2955670" cy="572464"/>
          </a:xfrm>
          <a:prstGeom prst="rect">
            <a:avLst/>
          </a:prstGeom>
          <a:noFill/>
        </p:spPr>
        <p:txBody>
          <a:bodyPr wrap="square" rtlCol="0">
            <a:spAutoFit/>
          </a:bodyPr>
          <a:lstStyle/>
          <a:p>
            <a:pPr>
              <a:lnSpc>
                <a:spcPct val="130000"/>
              </a:lnSpc>
            </a:pPr>
            <a:r>
              <a:rPr lang="zh-CN" altLang="en-US" sz="2400" dirty="0" smtClean="0">
                <a:solidFill>
                  <a:schemeClr val="bg1"/>
                </a:solidFill>
                <a:latin typeface="Arial" panose="020B0604020202020204" pitchFamily="34" charset="0"/>
                <a:ea typeface="微软雅黑" panose="020B0503020204020204" pitchFamily="34" charset="-122"/>
              </a:rPr>
              <a:t>标准属性批量订正</a:t>
            </a:r>
          </a:p>
        </p:txBody>
      </p:sp>
      <p:sp>
        <p:nvSpPr>
          <p:cNvPr id="19" name="文本框 18"/>
          <p:cNvSpPr txBox="1"/>
          <p:nvPr/>
        </p:nvSpPr>
        <p:spPr>
          <a:xfrm>
            <a:off x="9631669" y="5048310"/>
            <a:ext cx="1768730" cy="525016"/>
          </a:xfrm>
          <a:prstGeom prst="rect">
            <a:avLst/>
          </a:prstGeom>
          <a:noFill/>
        </p:spPr>
        <p:txBody>
          <a:bodyPr wrap="square" rtlCol="0">
            <a:spAutoFit/>
          </a:bodyPr>
          <a:lstStyle/>
          <a:p>
            <a:pPr>
              <a:lnSpc>
                <a:spcPct val="130000"/>
              </a:lnSpc>
            </a:pPr>
            <a:r>
              <a:rPr lang="zh-CN" altLang="en-US" sz="2400" dirty="0">
                <a:solidFill>
                  <a:schemeClr val="bg1"/>
                </a:solidFill>
                <a:latin typeface="Arial" panose="020B0604020202020204" pitchFamily="34" charset="0"/>
                <a:ea typeface="微软雅黑" panose="020B0503020204020204" pitchFamily="34" charset="-122"/>
              </a:rPr>
              <a:t>全店管家</a:t>
            </a:r>
            <a:endParaRPr lang="zh-CN" altLang="en-US" sz="2400" dirty="0" smtClean="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390959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743286" y="4540890"/>
            <a:ext cx="1338829" cy="584775"/>
          </a:xfrm>
          <a:prstGeom prst="rect">
            <a:avLst/>
          </a:prstGeom>
        </p:spPr>
        <p:txBody>
          <a:bodyPr wrap="none">
            <a:spAutoFit/>
          </a:bodyPr>
          <a:lstStyle/>
          <a:p>
            <a:pPr algn="ctr"/>
            <a:r>
              <a:rPr lang="zh-CN" altLang="en-US" sz="1400" b="1" dirty="0" smtClean="0">
                <a:latin typeface="+mj-ea"/>
                <a:ea typeface="+mj-ea"/>
              </a:rPr>
              <a:t>总体设计</a:t>
            </a:r>
            <a:r>
              <a:rPr lang="zh-CN" altLang="en-US" sz="1400" b="1" dirty="0" smtClean="0">
                <a:latin typeface="+mj-ea"/>
                <a:ea typeface="+mj-ea"/>
              </a:rPr>
              <a:t>：</a:t>
            </a:r>
            <a:endParaRPr lang="en-US" altLang="zh-CN" sz="1400" b="1" dirty="0" smtClean="0">
              <a:latin typeface="+mj-ea"/>
              <a:ea typeface="+mj-ea"/>
            </a:endParaRPr>
          </a:p>
          <a:p>
            <a:pPr algn="ctr"/>
            <a:r>
              <a:rPr lang="zh-CN" altLang="en-US" b="1" dirty="0" smtClean="0">
                <a:latin typeface="+mj-ea"/>
                <a:ea typeface="+mj-ea"/>
              </a:rPr>
              <a:t>结构设计图</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8354243" y="1588923"/>
            <a:ext cx="2262158" cy="861774"/>
          </a:xfrm>
          <a:prstGeom prst="rect">
            <a:avLst/>
          </a:prstGeom>
        </p:spPr>
        <p:txBody>
          <a:bodyPr wrap="none">
            <a:spAutoFit/>
          </a:bodyPr>
          <a:lstStyle/>
          <a:p>
            <a:pPr algn="ctr"/>
            <a:r>
              <a:rPr lang="zh-CN" altLang="en-US" sz="1400" b="1" dirty="0" smtClean="0">
                <a:latin typeface="+mj-ea"/>
                <a:ea typeface="+mj-ea"/>
              </a:rPr>
              <a:t>遇到问题：</a:t>
            </a:r>
            <a:endParaRPr lang="en-US" altLang="zh-CN" sz="1400" b="1" dirty="0" smtClean="0">
              <a:latin typeface="+mj-ea"/>
              <a:ea typeface="+mj-ea"/>
            </a:endParaRPr>
          </a:p>
          <a:p>
            <a:pPr algn="ctr"/>
            <a:r>
              <a:rPr lang="zh-CN" altLang="en-US" b="1" dirty="0" smtClean="0">
                <a:latin typeface="+mj-ea"/>
                <a:ea typeface="+mj-ea"/>
              </a:rPr>
              <a:t>检查手段、</a:t>
            </a:r>
            <a:endParaRPr lang="en-US" altLang="zh-CN" b="1" dirty="0" smtClean="0">
              <a:latin typeface="+mj-ea"/>
              <a:ea typeface="+mj-ea"/>
            </a:endParaRPr>
          </a:p>
          <a:p>
            <a:pPr algn="ctr"/>
            <a:r>
              <a:rPr lang="zh-CN" altLang="en-US" b="1" dirty="0" smtClean="0">
                <a:latin typeface="+mj-ea"/>
                <a:ea typeface="+mj-ea"/>
              </a:rPr>
              <a:t>解决方法、泄漏原因</a:t>
            </a:r>
            <a:endParaRPr lang="zh-CN" altLang="en-US" b="1" dirty="0">
              <a:latin typeface="+mj-ea"/>
              <a:ea typeface="+mj-ea"/>
            </a:endParaRPr>
          </a:p>
        </p:txBody>
      </p:sp>
      <p:sp>
        <p:nvSpPr>
          <p:cNvPr id="34" name="圆角矩形 33"/>
          <p:cNvSpPr/>
          <p:nvPr/>
        </p:nvSpPr>
        <p:spPr>
          <a:xfrm>
            <a:off x="5968898" y="3967852"/>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65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1594" y="409258"/>
            <a:ext cx="4950742" cy="597215"/>
          </a:xfrm>
          <a:prstGeom prst="rect">
            <a:avLst/>
          </a:prstGeom>
          <a:noFill/>
        </p:spPr>
        <p:txBody>
          <a:bodyPr wrap="square" rtlCol="0">
            <a:spAutoFit/>
          </a:bodyPr>
          <a:lstStyle/>
          <a:p>
            <a:pPr>
              <a:lnSpc>
                <a:spcPct val="130000"/>
              </a:lnSpc>
            </a:pPr>
            <a:r>
              <a:rPr lang="zh-CN" altLang="en-US" sz="2800" b="1" dirty="0" smtClean="0">
                <a:solidFill>
                  <a:schemeClr val="bg1"/>
                </a:solidFill>
                <a:latin typeface="Arial" panose="020B0604020202020204" pitchFamily="34" charset="0"/>
                <a:ea typeface="微软雅黑" panose="020B0503020204020204" pitchFamily="34" charset="-122"/>
              </a:rPr>
              <a:t>结构设计</a:t>
            </a:r>
            <a:endParaRPr lang="zh-CN" altLang="en-US" sz="2800" b="1" dirty="0">
              <a:solidFill>
                <a:schemeClr val="bg1"/>
              </a:solidFill>
              <a:latin typeface="Arial" panose="020B0604020202020204" pitchFamily="34" charset="0"/>
              <a:ea typeface="微软雅黑" panose="020B0503020204020204" pitchFamily="34" charset="-122"/>
            </a:endParaRPr>
          </a:p>
        </p:txBody>
      </p:sp>
      <p:pic>
        <p:nvPicPr>
          <p:cNvPr id="3" name="内容占位符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7075" y="1367135"/>
            <a:ext cx="10953750" cy="4478955"/>
          </a:xfrm>
        </p:spPr>
      </p:pic>
    </p:spTree>
    <p:extLst>
      <p:ext uri="{BB962C8B-B14F-4D97-AF65-F5344CB8AC3E}">
        <p14:creationId xmlns:p14="http://schemas.microsoft.com/office/powerpoint/2010/main" val="1059764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p:cNvSpPr>
            <a:spLocks noChangeAspect="1"/>
          </p:cNvSpPr>
          <p:nvPr/>
        </p:nvSpPr>
        <p:spPr>
          <a:xfrm>
            <a:off x="1131305" y="6695573"/>
            <a:ext cx="2689512" cy="3284871"/>
          </a:xfrm>
          <a:prstGeom prst="rect">
            <a:avLst/>
          </a:prstGeom>
          <a:blipFill dpi="0" rotWithShape="1">
            <a:blip r:embed="rId3">
              <a:extLst>
                <a:ext uri="{BEBA8EAE-BF5A-486C-A8C5-ECC9F3942E4B}">
                  <a14:imgProps xmlns:a14="http://schemas.microsoft.com/office/drawing/2010/main">
                    <a14:imgLayer r:embed="rId4">
                      <a14:imgEffect>
                        <a14:backgroundRemoval t="9965" b="89918" l="5391" r="54141">
                          <a14:foregroundMark x1="36875" y1="47011" x2="40469" y2="43611"/>
                          <a14:foregroundMark x1="42422" y1="51114" x2="42422" y2="51114"/>
                        </a14:backgroundRemoval>
                      </a14:imgEffect>
                    </a14:imgLayer>
                  </a14:imgProps>
                </a:ext>
              </a:extLst>
            </a:blip>
            <a:srcRect/>
            <a:stretch>
              <a:fillRect r="-8327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7" name="矩形 6"/>
          <p:cNvSpPr>
            <a:spLocks noChangeAspect="1"/>
          </p:cNvSpPr>
          <p:nvPr/>
        </p:nvSpPr>
        <p:spPr>
          <a:xfrm>
            <a:off x="9196164" y="6398457"/>
            <a:ext cx="2688539" cy="3879101"/>
          </a:xfrm>
          <a:prstGeom prst="rect">
            <a:avLst/>
          </a:prstGeom>
          <a:blipFill dpi="0" rotWithShape="1">
            <a:blip r:embed="rId5">
              <a:extLst>
                <a:ext uri="{BEBA8EAE-BF5A-486C-A8C5-ECC9F3942E4B}">
                  <a14:imgProps xmlns:a14="http://schemas.microsoft.com/office/drawing/2010/main">
                    <a14:imgLayer r:embed="rId4">
                      <a14:imgEffect>
                        <a14:backgroundRemoval t="9965" b="89918" l="56016" r="95313">
                          <a14:foregroundMark x1="61953" y1="44549" x2="61953" y2="44549"/>
                          <a14:foregroundMark x1="56016" y1="45252" x2="56016" y2="45252"/>
                        </a14:backgroundRemoval>
                      </a14:imgEffect>
                    </a14:imgLayer>
                  </a14:imgProps>
                </a:ext>
              </a:extLst>
            </a:blip>
            <a:srcRect/>
            <a:stretch>
              <a:fillRect l="-116510"/>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question-mark_36601"/>
          <p:cNvSpPr>
            <a:spLocks noChangeAspect="1"/>
          </p:cNvSpPr>
          <p:nvPr/>
        </p:nvSpPr>
        <p:spPr bwMode="auto">
          <a:xfrm>
            <a:off x="7854157" y="8950480"/>
            <a:ext cx="518374" cy="441889"/>
          </a:xfrm>
          <a:custGeom>
            <a:avLst/>
            <a:gdLst>
              <a:gd name="connsiteX0" fmla="*/ 192742 w 601737"/>
              <a:gd name="connsiteY0" fmla="*/ 442225 h 512952"/>
              <a:gd name="connsiteX1" fmla="*/ 192742 w 601737"/>
              <a:gd name="connsiteY1" fmla="*/ 460018 h 512952"/>
              <a:gd name="connsiteX2" fmla="*/ 195414 w 601737"/>
              <a:gd name="connsiteY2" fmla="*/ 457794 h 512952"/>
              <a:gd name="connsiteX3" fmla="*/ 195414 w 601737"/>
              <a:gd name="connsiteY3" fmla="*/ 495159 h 512952"/>
              <a:gd name="connsiteX4" fmla="*/ 380624 w 601737"/>
              <a:gd name="connsiteY4" fmla="*/ 495159 h 512952"/>
              <a:gd name="connsiteX5" fmla="*/ 380624 w 601737"/>
              <a:gd name="connsiteY5" fmla="*/ 457794 h 512952"/>
              <a:gd name="connsiteX6" fmla="*/ 382850 w 601737"/>
              <a:gd name="connsiteY6" fmla="*/ 460018 h 512952"/>
              <a:gd name="connsiteX7" fmla="*/ 382850 w 601737"/>
              <a:gd name="connsiteY7" fmla="*/ 442225 h 512952"/>
              <a:gd name="connsiteX8" fmla="*/ 398432 w 601737"/>
              <a:gd name="connsiteY8" fmla="*/ 457794 h 512952"/>
              <a:gd name="connsiteX9" fmla="*/ 398432 w 601737"/>
              <a:gd name="connsiteY9" fmla="*/ 497383 h 512952"/>
              <a:gd name="connsiteX10" fmla="*/ 382850 w 601737"/>
              <a:gd name="connsiteY10" fmla="*/ 512952 h 512952"/>
              <a:gd name="connsiteX11" fmla="*/ 192742 w 601737"/>
              <a:gd name="connsiteY11" fmla="*/ 512952 h 512952"/>
              <a:gd name="connsiteX12" fmla="*/ 177605 w 601737"/>
              <a:gd name="connsiteY12" fmla="*/ 497383 h 512952"/>
              <a:gd name="connsiteX13" fmla="*/ 177605 w 601737"/>
              <a:gd name="connsiteY13" fmla="*/ 457794 h 512952"/>
              <a:gd name="connsiteX14" fmla="*/ 192742 w 601737"/>
              <a:gd name="connsiteY14" fmla="*/ 442225 h 512952"/>
              <a:gd name="connsiteX15" fmla="*/ 259083 w 601737"/>
              <a:gd name="connsiteY15" fmla="*/ 377347 h 512952"/>
              <a:gd name="connsiteX16" fmla="*/ 259083 w 601737"/>
              <a:gd name="connsiteY16" fmla="*/ 461794 h 512952"/>
              <a:gd name="connsiteX17" fmla="*/ 316953 w 601737"/>
              <a:gd name="connsiteY17" fmla="*/ 461794 h 512952"/>
              <a:gd name="connsiteX18" fmla="*/ 316953 w 601737"/>
              <a:gd name="connsiteY18" fmla="*/ 377347 h 512952"/>
              <a:gd name="connsiteX19" fmla="*/ 434009 w 601737"/>
              <a:gd name="connsiteY19" fmla="*/ 305342 h 512952"/>
              <a:gd name="connsiteX20" fmla="*/ 434009 w 601737"/>
              <a:gd name="connsiteY20" fmla="*/ 312921 h 512952"/>
              <a:gd name="connsiteX21" fmla="*/ 430448 w 601737"/>
              <a:gd name="connsiteY21" fmla="*/ 316487 h 512952"/>
              <a:gd name="connsiteX22" fmla="*/ 385044 w 601737"/>
              <a:gd name="connsiteY22" fmla="*/ 316487 h 512952"/>
              <a:gd name="connsiteX23" fmla="*/ 381928 w 601737"/>
              <a:gd name="connsiteY23" fmla="*/ 314258 h 512952"/>
              <a:gd name="connsiteX24" fmla="*/ 385489 w 601737"/>
              <a:gd name="connsiteY24" fmla="*/ 314704 h 512952"/>
              <a:gd name="connsiteX25" fmla="*/ 434009 w 601737"/>
              <a:gd name="connsiteY25" fmla="*/ 305342 h 512952"/>
              <a:gd name="connsiteX26" fmla="*/ 304914 w 601737"/>
              <a:gd name="connsiteY26" fmla="*/ 287553 h 512952"/>
              <a:gd name="connsiteX27" fmla="*/ 356995 w 601737"/>
              <a:gd name="connsiteY27" fmla="*/ 311591 h 512952"/>
              <a:gd name="connsiteX28" fmla="*/ 356995 w 601737"/>
              <a:gd name="connsiteY28" fmla="*/ 312926 h 512952"/>
              <a:gd name="connsiteX29" fmla="*/ 353879 w 601737"/>
              <a:gd name="connsiteY29" fmla="*/ 316487 h 512952"/>
              <a:gd name="connsiteX30" fmla="*/ 308475 w 601737"/>
              <a:gd name="connsiteY30" fmla="*/ 316487 h 512952"/>
              <a:gd name="connsiteX31" fmla="*/ 304914 w 601737"/>
              <a:gd name="connsiteY31" fmla="*/ 312926 h 512952"/>
              <a:gd name="connsiteX32" fmla="*/ 331633 w 601737"/>
              <a:gd name="connsiteY32" fmla="*/ 239116 h 512952"/>
              <a:gd name="connsiteX33" fmla="*/ 353880 w 601737"/>
              <a:gd name="connsiteY33" fmla="*/ 239116 h 512952"/>
              <a:gd name="connsiteX34" fmla="*/ 356995 w 601737"/>
              <a:gd name="connsiteY34" fmla="*/ 242231 h 512952"/>
              <a:gd name="connsiteX35" fmla="*/ 356995 w 601737"/>
              <a:gd name="connsiteY35" fmla="*/ 254690 h 512952"/>
              <a:gd name="connsiteX36" fmla="*/ 331633 w 601737"/>
              <a:gd name="connsiteY36" fmla="*/ 239116 h 512952"/>
              <a:gd name="connsiteX37" fmla="*/ 255949 w 601737"/>
              <a:gd name="connsiteY37" fmla="*/ 213754 h 512952"/>
              <a:gd name="connsiteX38" fmla="*/ 275980 w 601737"/>
              <a:gd name="connsiteY38" fmla="*/ 257338 h 512952"/>
              <a:gd name="connsiteX39" fmla="*/ 275980 w 601737"/>
              <a:gd name="connsiteY39" fmla="*/ 312929 h 512952"/>
              <a:gd name="connsiteX40" fmla="*/ 272419 w 601737"/>
              <a:gd name="connsiteY40" fmla="*/ 316487 h 512952"/>
              <a:gd name="connsiteX41" fmla="*/ 227015 w 601737"/>
              <a:gd name="connsiteY41" fmla="*/ 316487 h 512952"/>
              <a:gd name="connsiteX42" fmla="*/ 223899 w 601737"/>
              <a:gd name="connsiteY42" fmla="*/ 312929 h 512952"/>
              <a:gd name="connsiteX43" fmla="*/ 223899 w 601737"/>
              <a:gd name="connsiteY43" fmla="*/ 247554 h 512952"/>
              <a:gd name="connsiteX44" fmla="*/ 251978 w 601737"/>
              <a:gd name="connsiteY44" fmla="*/ 184891 h 512952"/>
              <a:gd name="connsiteX45" fmla="*/ 253761 w 601737"/>
              <a:gd name="connsiteY45" fmla="*/ 202680 h 512952"/>
              <a:gd name="connsiteX46" fmla="*/ 217660 w 601737"/>
              <a:gd name="connsiteY46" fmla="*/ 240480 h 512952"/>
              <a:gd name="connsiteX47" fmla="*/ 212758 w 601737"/>
              <a:gd name="connsiteY47" fmla="*/ 242259 h 512952"/>
              <a:gd name="connsiteX48" fmla="*/ 207855 w 601737"/>
              <a:gd name="connsiteY48" fmla="*/ 240480 h 512952"/>
              <a:gd name="connsiteX49" fmla="*/ 207855 w 601737"/>
              <a:gd name="connsiteY49" fmla="*/ 231141 h 512952"/>
              <a:gd name="connsiteX50" fmla="*/ 411752 w 601737"/>
              <a:gd name="connsiteY50" fmla="*/ 160030 h 512952"/>
              <a:gd name="connsiteX51" fmla="*/ 419765 w 601737"/>
              <a:gd name="connsiteY51" fmla="*/ 167142 h 512952"/>
              <a:gd name="connsiteX52" fmla="*/ 427777 w 601737"/>
              <a:gd name="connsiteY52" fmla="*/ 169809 h 512952"/>
              <a:gd name="connsiteX53" fmla="*/ 433564 w 601737"/>
              <a:gd name="connsiteY53" fmla="*/ 168476 h 512952"/>
              <a:gd name="connsiteX54" fmla="*/ 434009 w 601737"/>
              <a:gd name="connsiteY54" fmla="*/ 168031 h 512952"/>
              <a:gd name="connsiteX55" fmla="*/ 434009 w 601737"/>
              <a:gd name="connsiteY55" fmla="*/ 244045 h 512952"/>
              <a:gd name="connsiteX56" fmla="*/ 385489 w 601737"/>
              <a:gd name="connsiteY56" fmla="*/ 260048 h 512952"/>
              <a:gd name="connsiteX57" fmla="*/ 381928 w 601737"/>
              <a:gd name="connsiteY57" fmla="*/ 260048 h 512952"/>
              <a:gd name="connsiteX58" fmla="*/ 381928 w 601737"/>
              <a:gd name="connsiteY58" fmla="*/ 192480 h 512952"/>
              <a:gd name="connsiteX59" fmla="*/ 425563 w 601737"/>
              <a:gd name="connsiteY59" fmla="*/ 116450 h 512952"/>
              <a:gd name="connsiteX60" fmla="*/ 428234 w 601737"/>
              <a:gd name="connsiteY60" fmla="*/ 118673 h 512952"/>
              <a:gd name="connsiteX61" fmla="*/ 431795 w 601737"/>
              <a:gd name="connsiteY61" fmla="*/ 157791 h 512952"/>
              <a:gd name="connsiteX62" fmla="*/ 430460 w 601737"/>
              <a:gd name="connsiteY62" fmla="*/ 160458 h 512952"/>
              <a:gd name="connsiteX63" fmla="*/ 427344 w 601737"/>
              <a:gd name="connsiteY63" fmla="*/ 160013 h 512952"/>
              <a:gd name="connsiteX64" fmla="*/ 411318 w 601737"/>
              <a:gd name="connsiteY64" fmla="*/ 146678 h 512952"/>
              <a:gd name="connsiteX65" fmla="*/ 342318 w 601737"/>
              <a:gd name="connsiteY65" fmla="*/ 221803 h 512952"/>
              <a:gd name="connsiteX66" fmla="*/ 335196 w 601737"/>
              <a:gd name="connsiteY66" fmla="*/ 223137 h 512952"/>
              <a:gd name="connsiteX67" fmla="*/ 314273 w 601737"/>
              <a:gd name="connsiteY67" fmla="*/ 215580 h 512952"/>
              <a:gd name="connsiteX68" fmla="*/ 308486 w 601737"/>
              <a:gd name="connsiteY68" fmla="*/ 199132 h 512952"/>
              <a:gd name="connsiteX69" fmla="*/ 335641 w 601737"/>
              <a:gd name="connsiteY69" fmla="*/ 209356 h 512952"/>
              <a:gd name="connsiteX70" fmla="*/ 401079 w 601737"/>
              <a:gd name="connsiteY70" fmla="*/ 137787 h 512952"/>
              <a:gd name="connsiteX71" fmla="*/ 385053 w 601737"/>
              <a:gd name="connsiteY71" fmla="*/ 124451 h 512952"/>
              <a:gd name="connsiteX72" fmla="*/ 384163 w 601737"/>
              <a:gd name="connsiteY72" fmla="*/ 122673 h 512952"/>
              <a:gd name="connsiteX73" fmla="*/ 384163 w 601737"/>
              <a:gd name="connsiteY73" fmla="*/ 121784 h 512952"/>
              <a:gd name="connsiteX74" fmla="*/ 386389 w 601737"/>
              <a:gd name="connsiteY74" fmla="*/ 120006 h 512952"/>
              <a:gd name="connsiteX75" fmla="*/ 383352 w 601737"/>
              <a:gd name="connsiteY75" fmla="*/ 89973 h 512952"/>
              <a:gd name="connsiteX76" fmla="*/ 319199 w 601737"/>
              <a:gd name="connsiteY76" fmla="*/ 116475 h 512952"/>
              <a:gd name="connsiteX77" fmla="*/ 319199 w 601737"/>
              <a:gd name="connsiteY77" fmla="*/ 245376 h 512952"/>
              <a:gd name="connsiteX78" fmla="*/ 447838 w 601737"/>
              <a:gd name="connsiteY78" fmla="*/ 245376 h 512952"/>
              <a:gd name="connsiteX79" fmla="*/ 447838 w 601737"/>
              <a:gd name="connsiteY79" fmla="*/ 116475 h 512952"/>
              <a:gd name="connsiteX80" fmla="*/ 383352 w 601737"/>
              <a:gd name="connsiteY80" fmla="*/ 89973 h 512952"/>
              <a:gd name="connsiteX81" fmla="*/ 383519 w 601737"/>
              <a:gd name="connsiteY81" fmla="*/ 59470 h 512952"/>
              <a:gd name="connsiteX82" fmla="*/ 469649 w 601737"/>
              <a:gd name="connsiteY82" fmla="*/ 95140 h 512952"/>
              <a:gd name="connsiteX83" fmla="*/ 479887 w 601737"/>
              <a:gd name="connsiteY83" fmla="*/ 255600 h 512952"/>
              <a:gd name="connsiteX84" fmla="*/ 597398 w 601737"/>
              <a:gd name="connsiteY84" fmla="*/ 372944 h 512952"/>
              <a:gd name="connsiteX85" fmla="*/ 597398 w 601737"/>
              <a:gd name="connsiteY85" fmla="*/ 394279 h 512952"/>
              <a:gd name="connsiteX86" fmla="*/ 575587 w 601737"/>
              <a:gd name="connsiteY86" fmla="*/ 394279 h 512952"/>
              <a:gd name="connsiteX87" fmla="*/ 458076 w 601737"/>
              <a:gd name="connsiteY87" fmla="*/ 277379 h 512952"/>
              <a:gd name="connsiteX88" fmla="*/ 297389 w 601737"/>
              <a:gd name="connsiteY88" fmla="*/ 267156 h 512952"/>
              <a:gd name="connsiteX89" fmla="*/ 297389 w 601737"/>
              <a:gd name="connsiteY89" fmla="*/ 95140 h 512952"/>
              <a:gd name="connsiteX90" fmla="*/ 383519 w 601737"/>
              <a:gd name="connsiteY90" fmla="*/ 59470 h 512952"/>
              <a:gd name="connsiteX91" fmla="*/ 26709 w 601737"/>
              <a:gd name="connsiteY91" fmla="*/ 0 h 512952"/>
              <a:gd name="connsiteX92" fmla="*/ 560901 w 601737"/>
              <a:gd name="connsiteY92" fmla="*/ 0 h 512952"/>
              <a:gd name="connsiteX93" fmla="*/ 587610 w 601737"/>
              <a:gd name="connsiteY93" fmla="*/ 26667 h 512952"/>
              <a:gd name="connsiteX94" fmla="*/ 587610 w 601737"/>
              <a:gd name="connsiteY94" fmla="*/ 344012 h 512952"/>
              <a:gd name="connsiteX95" fmla="*/ 557784 w 601737"/>
              <a:gd name="connsiteY95" fmla="*/ 314678 h 512952"/>
              <a:gd name="connsiteX96" fmla="*/ 557784 w 601737"/>
              <a:gd name="connsiteY96" fmla="*/ 29334 h 512952"/>
              <a:gd name="connsiteX97" fmla="*/ 29826 w 601737"/>
              <a:gd name="connsiteY97" fmla="*/ 29334 h 512952"/>
              <a:gd name="connsiteX98" fmla="*/ 29826 w 601737"/>
              <a:gd name="connsiteY98" fmla="*/ 347568 h 512952"/>
              <a:gd name="connsiteX99" fmla="*/ 514159 w 601737"/>
              <a:gd name="connsiteY99" fmla="*/ 347568 h 512952"/>
              <a:gd name="connsiteX100" fmla="*/ 543539 w 601737"/>
              <a:gd name="connsiteY100" fmla="*/ 377347 h 512952"/>
              <a:gd name="connsiteX101" fmla="*/ 335205 w 601737"/>
              <a:gd name="connsiteY101" fmla="*/ 377347 h 512952"/>
              <a:gd name="connsiteX102" fmla="*/ 335205 w 601737"/>
              <a:gd name="connsiteY102" fmla="*/ 461794 h 512952"/>
              <a:gd name="connsiteX103" fmla="*/ 316953 w 601737"/>
              <a:gd name="connsiteY103" fmla="*/ 480017 h 512952"/>
              <a:gd name="connsiteX104" fmla="*/ 259083 w 601737"/>
              <a:gd name="connsiteY104" fmla="*/ 480017 h 512952"/>
              <a:gd name="connsiteX105" fmla="*/ 240386 w 601737"/>
              <a:gd name="connsiteY105" fmla="*/ 461794 h 512952"/>
              <a:gd name="connsiteX106" fmla="*/ 240386 w 601737"/>
              <a:gd name="connsiteY106" fmla="*/ 377347 h 512952"/>
              <a:gd name="connsiteX107" fmla="*/ 26709 w 601737"/>
              <a:gd name="connsiteY107" fmla="*/ 377347 h 512952"/>
              <a:gd name="connsiteX108" fmla="*/ 0 w 601737"/>
              <a:gd name="connsiteY108" fmla="*/ 350679 h 512952"/>
              <a:gd name="connsiteX109" fmla="*/ 0 w 601737"/>
              <a:gd name="connsiteY109" fmla="*/ 26667 h 512952"/>
              <a:gd name="connsiteX110" fmla="*/ 26709 w 601737"/>
              <a:gd name="connsiteY110" fmla="*/ 0 h 51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01737" h="512952">
                <a:moveTo>
                  <a:pt x="192742" y="442225"/>
                </a:moveTo>
                <a:lnTo>
                  <a:pt x="192742" y="460018"/>
                </a:lnTo>
                <a:cubicBezTo>
                  <a:pt x="194078" y="460018"/>
                  <a:pt x="195414" y="459128"/>
                  <a:pt x="195414" y="457794"/>
                </a:cubicBezTo>
                <a:lnTo>
                  <a:pt x="195414" y="495159"/>
                </a:lnTo>
                <a:lnTo>
                  <a:pt x="380624" y="495159"/>
                </a:lnTo>
                <a:lnTo>
                  <a:pt x="380624" y="457794"/>
                </a:lnTo>
                <a:cubicBezTo>
                  <a:pt x="380624" y="459128"/>
                  <a:pt x="381514" y="460018"/>
                  <a:pt x="382850" y="460018"/>
                </a:cubicBezTo>
                <a:lnTo>
                  <a:pt x="382850" y="442225"/>
                </a:lnTo>
                <a:cubicBezTo>
                  <a:pt x="391309" y="442225"/>
                  <a:pt x="398432" y="449342"/>
                  <a:pt x="398432" y="457794"/>
                </a:cubicBezTo>
                <a:lnTo>
                  <a:pt x="398432" y="497383"/>
                </a:lnTo>
                <a:cubicBezTo>
                  <a:pt x="398432" y="505835"/>
                  <a:pt x="391309" y="512952"/>
                  <a:pt x="382850" y="512952"/>
                </a:cubicBezTo>
                <a:lnTo>
                  <a:pt x="192742" y="512952"/>
                </a:lnTo>
                <a:cubicBezTo>
                  <a:pt x="184283" y="512952"/>
                  <a:pt x="177605" y="505835"/>
                  <a:pt x="177605" y="497383"/>
                </a:cubicBezTo>
                <a:lnTo>
                  <a:pt x="177605" y="457794"/>
                </a:lnTo>
                <a:cubicBezTo>
                  <a:pt x="177605" y="449342"/>
                  <a:pt x="184283" y="442225"/>
                  <a:pt x="192742" y="442225"/>
                </a:cubicBezTo>
                <a:close/>
                <a:moveTo>
                  <a:pt x="259083" y="377347"/>
                </a:moveTo>
                <a:lnTo>
                  <a:pt x="259083" y="461794"/>
                </a:lnTo>
                <a:lnTo>
                  <a:pt x="316953" y="461794"/>
                </a:lnTo>
                <a:lnTo>
                  <a:pt x="316953" y="377347"/>
                </a:lnTo>
                <a:close/>
                <a:moveTo>
                  <a:pt x="434009" y="305342"/>
                </a:moveTo>
                <a:lnTo>
                  <a:pt x="434009" y="312921"/>
                </a:lnTo>
                <a:cubicBezTo>
                  <a:pt x="434009" y="314704"/>
                  <a:pt x="432229" y="316487"/>
                  <a:pt x="430448" y="316487"/>
                </a:cubicBezTo>
                <a:lnTo>
                  <a:pt x="385044" y="316487"/>
                </a:lnTo>
                <a:cubicBezTo>
                  <a:pt x="383709" y="316487"/>
                  <a:pt x="382373" y="315596"/>
                  <a:pt x="381928" y="314258"/>
                </a:cubicBezTo>
                <a:cubicBezTo>
                  <a:pt x="383264" y="314258"/>
                  <a:pt x="384599" y="314704"/>
                  <a:pt x="385489" y="314704"/>
                </a:cubicBezTo>
                <a:cubicBezTo>
                  <a:pt x="401959" y="314704"/>
                  <a:pt x="418429" y="311583"/>
                  <a:pt x="434009" y="305342"/>
                </a:cubicBezTo>
                <a:close/>
                <a:moveTo>
                  <a:pt x="304914" y="287553"/>
                </a:moveTo>
                <a:cubicBezTo>
                  <a:pt x="320494" y="299127"/>
                  <a:pt x="338299" y="307139"/>
                  <a:pt x="356995" y="311591"/>
                </a:cubicBezTo>
                <a:lnTo>
                  <a:pt x="356995" y="312926"/>
                </a:lnTo>
                <a:cubicBezTo>
                  <a:pt x="356995" y="314707"/>
                  <a:pt x="355660" y="316487"/>
                  <a:pt x="353879" y="316487"/>
                </a:cubicBezTo>
                <a:lnTo>
                  <a:pt x="308475" y="316487"/>
                </a:lnTo>
                <a:cubicBezTo>
                  <a:pt x="306695" y="316487"/>
                  <a:pt x="304914" y="314707"/>
                  <a:pt x="304914" y="312926"/>
                </a:cubicBezTo>
                <a:close/>
                <a:moveTo>
                  <a:pt x="331633" y="239116"/>
                </a:moveTo>
                <a:lnTo>
                  <a:pt x="353880" y="239116"/>
                </a:lnTo>
                <a:cubicBezTo>
                  <a:pt x="355660" y="239116"/>
                  <a:pt x="356995" y="240451"/>
                  <a:pt x="356995" y="242231"/>
                </a:cubicBezTo>
                <a:lnTo>
                  <a:pt x="356995" y="254690"/>
                </a:lnTo>
                <a:cubicBezTo>
                  <a:pt x="347651" y="251130"/>
                  <a:pt x="339197" y="245791"/>
                  <a:pt x="331633" y="239116"/>
                </a:cubicBezTo>
                <a:close/>
                <a:moveTo>
                  <a:pt x="255949" y="213754"/>
                </a:moveTo>
                <a:cubicBezTo>
                  <a:pt x="259955" y="228875"/>
                  <a:pt x="266632" y="243996"/>
                  <a:pt x="275980" y="257338"/>
                </a:cubicBezTo>
                <a:lnTo>
                  <a:pt x="275980" y="312929"/>
                </a:lnTo>
                <a:cubicBezTo>
                  <a:pt x="275980" y="314708"/>
                  <a:pt x="274645" y="316487"/>
                  <a:pt x="272419" y="316487"/>
                </a:cubicBezTo>
                <a:lnTo>
                  <a:pt x="227015" y="316487"/>
                </a:lnTo>
                <a:cubicBezTo>
                  <a:pt x="225235" y="316487"/>
                  <a:pt x="223899" y="314708"/>
                  <a:pt x="223899" y="312929"/>
                </a:cubicBezTo>
                <a:lnTo>
                  <a:pt x="223899" y="247554"/>
                </a:lnTo>
                <a:close/>
                <a:moveTo>
                  <a:pt x="251978" y="184891"/>
                </a:moveTo>
                <a:cubicBezTo>
                  <a:pt x="252424" y="191117"/>
                  <a:pt x="252870" y="196898"/>
                  <a:pt x="253761" y="202680"/>
                </a:cubicBezTo>
                <a:lnTo>
                  <a:pt x="217660" y="240480"/>
                </a:lnTo>
                <a:cubicBezTo>
                  <a:pt x="216323" y="241814"/>
                  <a:pt x="214541" y="242259"/>
                  <a:pt x="212758" y="242259"/>
                </a:cubicBezTo>
                <a:cubicBezTo>
                  <a:pt x="210975" y="242259"/>
                  <a:pt x="209192" y="241814"/>
                  <a:pt x="207855" y="240480"/>
                </a:cubicBezTo>
                <a:cubicBezTo>
                  <a:pt x="205181" y="237812"/>
                  <a:pt x="205181" y="233810"/>
                  <a:pt x="207855" y="231141"/>
                </a:cubicBezTo>
                <a:close/>
                <a:moveTo>
                  <a:pt x="411752" y="160030"/>
                </a:moveTo>
                <a:lnTo>
                  <a:pt x="419765" y="167142"/>
                </a:lnTo>
                <a:cubicBezTo>
                  <a:pt x="421990" y="168920"/>
                  <a:pt x="424661" y="169809"/>
                  <a:pt x="427777" y="169809"/>
                </a:cubicBezTo>
                <a:cubicBezTo>
                  <a:pt x="429558" y="169809"/>
                  <a:pt x="431783" y="169365"/>
                  <a:pt x="433564" y="168476"/>
                </a:cubicBezTo>
                <a:cubicBezTo>
                  <a:pt x="433564" y="168476"/>
                  <a:pt x="433564" y="168031"/>
                  <a:pt x="434009" y="168031"/>
                </a:cubicBezTo>
                <a:lnTo>
                  <a:pt x="434009" y="244045"/>
                </a:lnTo>
                <a:cubicBezTo>
                  <a:pt x="420210" y="254269"/>
                  <a:pt x="403295" y="260048"/>
                  <a:pt x="385489" y="260048"/>
                </a:cubicBezTo>
                <a:cubicBezTo>
                  <a:pt x="384154" y="260048"/>
                  <a:pt x="383264" y="260048"/>
                  <a:pt x="381928" y="260048"/>
                </a:cubicBezTo>
                <a:lnTo>
                  <a:pt x="381928" y="192480"/>
                </a:lnTo>
                <a:close/>
                <a:moveTo>
                  <a:pt x="425563" y="116450"/>
                </a:moveTo>
                <a:cubicBezTo>
                  <a:pt x="426898" y="116450"/>
                  <a:pt x="428234" y="117339"/>
                  <a:pt x="428234" y="118673"/>
                </a:cubicBezTo>
                <a:lnTo>
                  <a:pt x="431795" y="157791"/>
                </a:lnTo>
                <a:cubicBezTo>
                  <a:pt x="431795" y="158680"/>
                  <a:pt x="431350" y="160013"/>
                  <a:pt x="430460" y="160458"/>
                </a:cubicBezTo>
                <a:cubicBezTo>
                  <a:pt x="429569" y="160903"/>
                  <a:pt x="428234" y="160458"/>
                  <a:pt x="427344" y="160013"/>
                </a:cubicBezTo>
                <a:lnTo>
                  <a:pt x="411318" y="146678"/>
                </a:lnTo>
                <a:lnTo>
                  <a:pt x="342318" y="221803"/>
                </a:lnTo>
                <a:cubicBezTo>
                  <a:pt x="340538" y="223581"/>
                  <a:pt x="337867" y="224470"/>
                  <a:pt x="335196" y="223137"/>
                </a:cubicBezTo>
                <a:lnTo>
                  <a:pt x="314273" y="215580"/>
                </a:lnTo>
                <a:cubicBezTo>
                  <a:pt x="312047" y="210690"/>
                  <a:pt x="309822" y="204911"/>
                  <a:pt x="308486" y="199132"/>
                </a:cubicBezTo>
                <a:lnTo>
                  <a:pt x="335641" y="209356"/>
                </a:lnTo>
                <a:lnTo>
                  <a:pt x="401079" y="137787"/>
                </a:lnTo>
                <a:lnTo>
                  <a:pt x="385053" y="124451"/>
                </a:lnTo>
                <a:cubicBezTo>
                  <a:pt x="384608" y="124007"/>
                  <a:pt x="384163" y="123562"/>
                  <a:pt x="384163" y="122673"/>
                </a:cubicBezTo>
                <a:cubicBezTo>
                  <a:pt x="384163" y="122229"/>
                  <a:pt x="384163" y="122229"/>
                  <a:pt x="384163" y="121784"/>
                </a:cubicBezTo>
                <a:cubicBezTo>
                  <a:pt x="384608" y="120895"/>
                  <a:pt x="385499" y="120006"/>
                  <a:pt x="386389" y="120006"/>
                </a:cubicBezTo>
                <a:close/>
                <a:moveTo>
                  <a:pt x="383352" y="89973"/>
                </a:moveTo>
                <a:cubicBezTo>
                  <a:pt x="360039" y="90028"/>
                  <a:pt x="336782" y="98918"/>
                  <a:pt x="319199" y="116475"/>
                </a:cubicBezTo>
                <a:cubicBezTo>
                  <a:pt x="283590" y="152034"/>
                  <a:pt x="283590" y="209818"/>
                  <a:pt x="319199" y="245376"/>
                </a:cubicBezTo>
                <a:cubicBezTo>
                  <a:pt x="354364" y="280935"/>
                  <a:pt x="412229" y="280935"/>
                  <a:pt x="447838" y="245376"/>
                </a:cubicBezTo>
                <a:cubicBezTo>
                  <a:pt x="483448" y="209818"/>
                  <a:pt x="483448" y="152034"/>
                  <a:pt x="447838" y="116475"/>
                </a:cubicBezTo>
                <a:cubicBezTo>
                  <a:pt x="430034" y="98696"/>
                  <a:pt x="406665" y="89917"/>
                  <a:pt x="383352" y="89973"/>
                </a:cubicBezTo>
                <a:close/>
                <a:moveTo>
                  <a:pt x="383519" y="59470"/>
                </a:moveTo>
                <a:cubicBezTo>
                  <a:pt x="414677" y="59470"/>
                  <a:pt x="445835" y="71360"/>
                  <a:pt x="469649" y="95140"/>
                </a:cubicBezTo>
                <a:cubicBezTo>
                  <a:pt x="513716" y="138700"/>
                  <a:pt x="516831" y="207595"/>
                  <a:pt x="479887" y="255600"/>
                </a:cubicBezTo>
                <a:lnTo>
                  <a:pt x="597398" y="372944"/>
                </a:lnTo>
                <a:cubicBezTo>
                  <a:pt x="603184" y="378722"/>
                  <a:pt x="603184" y="388501"/>
                  <a:pt x="597398" y="394279"/>
                </a:cubicBezTo>
                <a:cubicBezTo>
                  <a:pt x="591166" y="400502"/>
                  <a:pt x="581373" y="400502"/>
                  <a:pt x="575587" y="394279"/>
                </a:cubicBezTo>
                <a:lnTo>
                  <a:pt x="458076" y="277379"/>
                </a:lnTo>
                <a:cubicBezTo>
                  <a:pt x="410448" y="314272"/>
                  <a:pt x="341010" y="310716"/>
                  <a:pt x="297389" y="267156"/>
                </a:cubicBezTo>
                <a:cubicBezTo>
                  <a:pt x="249761" y="219596"/>
                  <a:pt x="249761" y="142255"/>
                  <a:pt x="297389" y="95140"/>
                </a:cubicBezTo>
                <a:cubicBezTo>
                  <a:pt x="321202" y="71360"/>
                  <a:pt x="352361" y="59470"/>
                  <a:pt x="383519" y="59470"/>
                </a:cubicBezTo>
                <a:close/>
                <a:moveTo>
                  <a:pt x="26709" y="0"/>
                </a:moveTo>
                <a:lnTo>
                  <a:pt x="560901" y="0"/>
                </a:lnTo>
                <a:cubicBezTo>
                  <a:pt x="575591" y="0"/>
                  <a:pt x="587610" y="12000"/>
                  <a:pt x="587610" y="26667"/>
                </a:cubicBezTo>
                <a:lnTo>
                  <a:pt x="587610" y="344012"/>
                </a:lnTo>
                <a:lnTo>
                  <a:pt x="557784" y="314678"/>
                </a:lnTo>
                <a:lnTo>
                  <a:pt x="557784" y="29334"/>
                </a:lnTo>
                <a:lnTo>
                  <a:pt x="29826" y="29334"/>
                </a:lnTo>
                <a:lnTo>
                  <a:pt x="29826" y="347568"/>
                </a:lnTo>
                <a:lnTo>
                  <a:pt x="514159" y="347568"/>
                </a:lnTo>
                <a:lnTo>
                  <a:pt x="543539" y="377347"/>
                </a:lnTo>
                <a:lnTo>
                  <a:pt x="335205" y="377347"/>
                </a:lnTo>
                <a:lnTo>
                  <a:pt x="335205" y="461794"/>
                </a:lnTo>
                <a:cubicBezTo>
                  <a:pt x="335205" y="472017"/>
                  <a:pt x="327192" y="480017"/>
                  <a:pt x="316953" y="480017"/>
                </a:cubicBezTo>
                <a:lnTo>
                  <a:pt x="259083" y="480017"/>
                </a:lnTo>
                <a:cubicBezTo>
                  <a:pt x="248844" y="480017"/>
                  <a:pt x="240386" y="472017"/>
                  <a:pt x="240386" y="461794"/>
                </a:cubicBezTo>
                <a:lnTo>
                  <a:pt x="240386" y="377347"/>
                </a:lnTo>
                <a:lnTo>
                  <a:pt x="26709" y="377347"/>
                </a:lnTo>
                <a:cubicBezTo>
                  <a:pt x="12019" y="377347"/>
                  <a:pt x="0" y="365346"/>
                  <a:pt x="0" y="350679"/>
                </a:cubicBezTo>
                <a:lnTo>
                  <a:pt x="0" y="26667"/>
                </a:lnTo>
                <a:cubicBezTo>
                  <a:pt x="0" y="12000"/>
                  <a:pt x="12019" y="0"/>
                  <a:pt x="26709"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858702" y="4540890"/>
            <a:ext cx="1107996" cy="584775"/>
          </a:xfrm>
          <a:prstGeom prst="rect">
            <a:avLst/>
          </a:prstGeom>
        </p:spPr>
        <p:txBody>
          <a:bodyPr wrap="none">
            <a:spAutoFit/>
          </a:bodyPr>
          <a:lstStyle/>
          <a:p>
            <a:pPr algn="ctr"/>
            <a:r>
              <a:rPr lang="zh-CN" altLang="en-US" sz="1400" b="1" dirty="0">
                <a:latin typeface="+mj-ea"/>
                <a:ea typeface="+mj-ea"/>
              </a:rPr>
              <a:t>实现</a:t>
            </a:r>
            <a:r>
              <a:rPr lang="zh-CN" altLang="en-US" sz="1400" b="1" dirty="0" smtClean="0">
                <a:latin typeface="+mj-ea"/>
                <a:ea typeface="+mj-ea"/>
              </a:rPr>
              <a:t>：</a:t>
            </a:r>
            <a:endParaRPr lang="en-US" altLang="zh-CN" sz="1400" b="1" dirty="0" smtClean="0">
              <a:latin typeface="+mj-ea"/>
              <a:ea typeface="+mj-ea"/>
            </a:endParaRPr>
          </a:p>
          <a:p>
            <a:pPr algn="ctr"/>
            <a:r>
              <a:rPr lang="zh-CN" altLang="en-US" b="1" dirty="0" smtClean="0">
                <a:latin typeface="+mj-ea"/>
                <a:ea typeface="+mj-ea"/>
              </a:rPr>
              <a:t>结构设计</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8815908" y="1588923"/>
            <a:ext cx="1307038" cy="861774"/>
          </a:xfrm>
          <a:prstGeom prst="rect">
            <a:avLst/>
          </a:prstGeom>
        </p:spPr>
        <p:txBody>
          <a:bodyPr wrap="square">
            <a:spAutoFit/>
          </a:bodyPr>
          <a:lstStyle/>
          <a:p>
            <a:pPr algn="ctr"/>
            <a:r>
              <a:rPr lang="zh-CN" altLang="en-US" sz="1400" b="1" dirty="0" smtClean="0">
                <a:latin typeface="+mj-ea"/>
                <a:ea typeface="+mj-ea"/>
              </a:rPr>
              <a:t>遇到问题：</a:t>
            </a:r>
            <a:endParaRPr lang="en-US" altLang="zh-CN" sz="1400" b="1" dirty="0" smtClean="0">
              <a:latin typeface="+mj-ea"/>
              <a:ea typeface="+mj-ea"/>
            </a:endParaRPr>
          </a:p>
          <a:p>
            <a:pPr algn="ctr"/>
            <a:r>
              <a:rPr lang="zh-CN" altLang="en-US" b="1" dirty="0" smtClean="0">
                <a:latin typeface="+mj-ea"/>
                <a:ea typeface="+mj-ea"/>
              </a:rPr>
              <a:t>检查手段解决方法</a:t>
            </a:r>
            <a:endParaRPr lang="zh-CN" altLang="en-US" b="1" dirty="0">
              <a:latin typeface="+mj-ea"/>
              <a:ea typeface="+mj-ea"/>
            </a:endParaRPr>
          </a:p>
        </p:txBody>
      </p:sp>
      <p:sp>
        <p:nvSpPr>
          <p:cNvPr id="34" name="圆角矩形 33"/>
          <p:cNvSpPr/>
          <p:nvPr/>
        </p:nvSpPr>
        <p:spPr>
          <a:xfrm>
            <a:off x="7979275" y="1111472"/>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586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右箭头 5"/>
          <p:cNvSpPr/>
          <p:nvPr/>
        </p:nvSpPr>
        <p:spPr>
          <a:xfrm>
            <a:off x="5980289" y="3578817"/>
            <a:ext cx="598311" cy="45307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07944" y="3130347"/>
            <a:ext cx="1142999" cy="372410"/>
          </a:xfrm>
          <a:prstGeom prst="rect">
            <a:avLst/>
          </a:prstGeom>
          <a:noFill/>
        </p:spPr>
        <p:txBody>
          <a:bodyPr wrap="square" rtlCol="0">
            <a:spAutoFit/>
          </a:bodyPr>
          <a:lstStyle/>
          <a:p>
            <a:pPr>
              <a:lnSpc>
                <a:spcPct val="130000"/>
              </a:lnSpc>
            </a:pPr>
            <a:r>
              <a:rPr lang="en-US" altLang="zh-CN" sz="1400" dirty="0" err="1" smtClean="0">
                <a:latin typeface="Arial" panose="020B0604020202020204" pitchFamily="34" charset="0"/>
                <a:ea typeface="微软雅黑" panose="020B0503020204020204" pitchFamily="34" charset="-122"/>
              </a:rPr>
              <a:t>MetaSpace</a:t>
            </a:r>
            <a:endParaRPr lang="zh-CN" altLang="en-US" sz="1400" dirty="0" smtClean="0">
              <a:latin typeface="Arial" panose="020B0604020202020204" pitchFamily="34" charset="0"/>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00" y="1934718"/>
            <a:ext cx="4933244" cy="4194337"/>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7485" y="1934718"/>
            <a:ext cx="5047264" cy="4194337"/>
          </a:xfrm>
          <a:prstGeom prst="rect">
            <a:avLst/>
          </a:prstGeom>
        </p:spPr>
      </p:pic>
      <p:sp>
        <p:nvSpPr>
          <p:cNvPr id="13" name="矩形 12"/>
          <p:cNvSpPr/>
          <p:nvPr/>
        </p:nvSpPr>
        <p:spPr>
          <a:xfrm>
            <a:off x="-159026" y="349624"/>
            <a:ext cx="972212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a:t>
            </a:r>
            <a:r>
              <a:rPr lang="zh-CN" altLang="en-US" sz="2800" b="1" dirty="0" smtClean="0">
                <a:solidFill>
                  <a:schemeClr val="bg1"/>
                </a:solidFill>
                <a:latin typeface="Arial" panose="020B0604020202020204" pitchFamily="34" charset="0"/>
                <a:ea typeface="微软雅黑" panose="020B0503020204020204" pitchFamily="34" charset="-122"/>
              </a:rPr>
              <a:t>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000" b="1" dirty="0" smtClean="0">
                <a:solidFill>
                  <a:srgbClr val="FFFFFF"/>
                </a:solidFill>
                <a:latin typeface="微软雅黑" panose="020B0503020204020204" pitchFamily="34" charset="-122"/>
                <a:ea typeface="微软雅黑" panose="020B0503020204020204" pitchFamily="34" charset="-122"/>
              </a:rPr>
              <a:t>机器</a:t>
            </a:r>
            <a:r>
              <a:rPr lang="zh-CN" altLang="en-US" sz="2000" b="1" dirty="0">
                <a:solidFill>
                  <a:srgbClr val="FFFFFF"/>
                </a:solidFill>
                <a:latin typeface="微软雅黑" panose="020B0503020204020204" pitchFamily="34" charset="-122"/>
                <a:ea typeface="微软雅黑" panose="020B0503020204020204" pitchFamily="34" charset="-122"/>
              </a:rPr>
              <a:t>频繁</a:t>
            </a:r>
            <a:r>
              <a:rPr lang="en-US" altLang="zh-CN" sz="2000" b="1" dirty="0" smtClean="0">
                <a:solidFill>
                  <a:srgbClr val="FFFFFF"/>
                </a:solidFill>
                <a:latin typeface="微软雅黑" panose="020B0503020204020204" pitchFamily="34" charset="-122"/>
                <a:ea typeface="微软雅黑" panose="020B0503020204020204" pitchFamily="34" charset="-122"/>
              </a:rPr>
              <a:t>Full GC</a:t>
            </a:r>
            <a:r>
              <a:rPr lang="zh-CN" altLang="en-US" sz="2000" b="1" dirty="0">
                <a:solidFill>
                  <a:srgbClr val="FFFFFF"/>
                </a:solidFill>
                <a:latin typeface="微软雅黑" panose="020B0503020204020204" pitchFamily="34" charset="-122"/>
                <a:ea typeface="微软雅黑" panose="020B0503020204020204" pitchFamily="34" charset="-122"/>
              </a:rPr>
              <a:t>，偶尔会</a:t>
            </a:r>
            <a:r>
              <a:rPr lang="en-US" altLang="zh-CN" sz="2000" b="1" dirty="0">
                <a:solidFill>
                  <a:srgbClr val="FFFFFF"/>
                </a:solidFill>
                <a:latin typeface="微软雅黑" panose="020B0503020204020204" pitchFamily="34" charset="-122"/>
                <a:ea typeface="微软雅黑" panose="020B0503020204020204" pitchFamily="34" charset="-122"/>
              </a:rPr>
              <a:t>OOM</a:t>
            </a:r>
            <a:r>
              <a:rPr lang="zh-CN" altLang="en-US" sz="2000" b="1" dirty="0">
                <a:solidFill>
                  <a:srgbClr val="FFFFFF"/>
                </a:solidFill>
                <a:latin typeface="微软雅黑" panose="020B0503020204020204" pitchFamily="34" charset="-122"/>
                <a:ea typeface="微软雅黑" panose="020B0503020204020204" pitchFamily="34" charset="-122"/>
              </a:rPr>
              <a:t>，元数据空间溢出</a:t>
            </a:r>
          </a:p>
        </p:txBody>
      </p:sp>
    </p:spTree>
    <p:extLst>
      <p:ext uri="{BB962C8B-B14F-4D97-AF65-F5344CB8AC3E}">
        <p14:creationId xmlns:p14="http://schemas.microsoft.com/office/powerpoint/2010/main" val="12841735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37322" y="1367135"/>
            <a:ext cx="13020260" cy="49342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r="5013" b="4346"/>
          <a:stretch/>
        </p:blipFill>
        <p:spPr>
          <a:xfrm>
            <a:off x="149379" y="3075328"/>
            <a:ext cx="5133822" cy="217363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720" y="1972640"/>
            <a:ext cx="6543675" cy="4276725"/>
          </a:xfrm>
          <a:prstGeom prst="rect">
            <a:avLst/>
          </a:prstGeom>
        </p:spPr>
      </p:pic>
      <p:sp>
        <p:nvSpPr>
          <p:cNvPr id="5" name="矩形 4"/>
          <p:cNvSpPr/>
          <p:nvPr/>
        </p:nvSpPr>
        <p:spPr>
          <a:xfrm>
            <a:off x="7063407" y="1572530"/>
            <a:ext cx="4287079" cy="400110"/>
          </a:xfrm>
          <a:prstGeom prst="rect">
            <a:avLst/>
          </a:prstGeom>
        </p:spPr>
        <p:txBody>
          <a:bodyPr wrap="square">
            <a:spAutoFit/>
          </a:bodyPr>
          <a:lstStyle/>
          <a:p>
            <a:r>
              <a:rPr lang="zh-CN" altLang="en-US" sz="2000" b="1" dirty="0" smtClean="0">
                <a:latin typeface="+mj-ea"/>
                <a:ea typeface="+mj-ea"/>
              </a:rPr>
              <a:t>使用</a:t>
            </a:r>
            <a:r>
              <a:rPr lang="en-US" altLang="zh-CN" sz="2000" b="1" dirty="0">
                <a:latin typeface="+mj-ea"/>
                <a:ea typeface="+mj-ea"/>
              </a:rPr>
              <a:t>MAT</a:t>
            </a:r>
            <a:r>
              <a:rPr lang="zh-CN" altLang="en-US" sz="2000" b="1" dirty="0">
                <a:latin typeface="+mj-ea"/>
                <a:ea typeface="+mj-ea"/>
              </a:rPr>
              <a:t>对堆转储文件进行分析</a:t>
            </a:r>
            <a:endParaRPr lang="en-US" altLang="zh-CN" sz="2000" b="1" dirty="0">
              <a:latin typeface="+mj-ea"/>
              <a:ea typeface="+mj-ea"/>
            </a:endParaRPr>
          </a:p>
        </p:txBody>
      </p:sp>
      <p:sp>
        <p:nvSpPr>
          <p:cNvPr id="8" name="矩形 7"/>
          <p:cNvSpPr/>
          <p:nvPr/>
        </p:nvSpPr>
        <p:spPr>
          <a:xfrm>
            <a:off x="821383" y="2484289"/>
            <a:ext cx="4168321" cy="400110"/>
          </a:xfrm>
          <a:prstGeom prst="rect">
            <a:avLst/>
          </a:prstGeom>
        </p:spPr>
        <p:txBody>
          <a:bodyPr wrap="none">
            <a:spAutoFit/>
          </a:bodyPr>
          <a:lstStyle/>
          <a:p>
            <a:r>
              <a:rPr lang="en-US" altLang="zh-CN" sz="2000" b="1" dirty="0" err="1">
                <a:latin typeface="+mj-ea"/>
                <a:ea typeface="+mj-ea"/>
              </a:rPr>
              <a:t>MetaSpace</a:t>
            </a:r>
            <a:r>
              <a:rPr lang="zh-CN" altLang="en-US" sz="2000" b="1" dirty="0">
                <a:latin typeface="+mj-ea"/>
                <a:ea typeface="+mj-ea"/>
              </a:rPr>
              <a:t>主要存储类元数据信息</a:t>
            </a:r>
            <a:endParaRPr lang="en-US" altLang="zh-CN" sz="2000" b="1" dirty="0">
              <a:latin typeface="+mj-ea"/>
              <a:ea typeface="+mj-ea"/>
            </a:endParaRPr>
          </a:p>
        </p:txBody>
      </p:sp>
      <p:sp>
        <p:nvSpPr>
          <p:cNvPr id="12" name="矩形 11"/>
          <p:cNvSpPr/>
          <p:nvPr/>
        </p:nvSpPr>
        <p:spPr>
          <a:xfrm>
            <a:off x="-159026" y="349624"/>
            <a:ext cx="972212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检查手段 </a:t>
            </a:r>
            <a:r>
              <a:rPr lang="zh-CN" altLang="en-US" sz="2800" b="1" dirty="0">
                <a:solidFill>
                  <a:schemeClr val="bg1"/>
                </a:solidFill>
                <a:latin typeface="Arial" panose="020B0604020202020204" pitchFamily="34" charset="0"/>
                <a:ea typeface="微软雅黑" panose="020B0503020204020204" pitchFamily="34" charset="-122"/>
              </a:rPr>
              <a:t>：</a:t>
            </a:r>
            <a:r>
              <a:rPr lang="en-US" altLang="zh-CN" sz="2800" b="1" dirty="0" smtClean="0">
                <a:solidFill>
                  <a:schemeClr val="bg1"/>
                </a:solidFill>
                <a:latin typeface="Arial" panose="020B0604020202020204" pitchFamily="34" charset="0"/>
                <a:ea typeface="微软雅黑" panose="020B0503020204020204" pitchFamily="34" charset="-122"/>
              </a:rPr>
              <a:t> </a:t>
            </a:r>
            <a:r>
              <a:rPr lang="en-US" altLang="zh-CN" sz="2000" b="1" dirty="0" smtClean="0">
                <a:solidFill>
                  <a:srgbClr val="FFFFFF"/>
                </a:solidFill>
                <a:latin typeface="微软雅黑" panose="020B0503020204020204" pitchFamily="34" charset="-122"/>
                <a:ea typeface="微软雅黑" panose="020B0503020204020204" pitchFamily="34" charset="-122"/>
              </a:rPr>
              <a:t>MAT</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7101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2826" y="1403908"/>
            <a:ext cx="8489847" cy="5214938"/>
          </a:xfrm>
        </p:spPr>
      </p:pic>
      <p:sp>
        <p:nvSpPr>
          <p:cNvPr id="4" name="矩形 3"/>
          <p:cNvSpPr/>
          <p:nvPr/>
        </p:nvSpPr>
        <p:spPr>
          <a:xfrm>
            <a:off x="-159026" y="349624"/>
            <a:ext cx="972212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解决方法</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24426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a:off x="945700" y="4588602"/>
            <a:ext cx="1232452" cy="12324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3462" y="1363663"/>
            <a:ext cx="8905875" cy="2380359"/>
          </a:xfr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462" y="4006571"/>
            <a:ext cx="8905875" cy="2614466"/>
          </a:xfrm>
          <a:prstGeom prst="rect">
            <a:avLst/>
          </a:prstGeom>
        </p:spPr>
      </p:pic>
      <p:sp>
        <p:nvSpPr>
          <p:cNvPr id="7" name="左弧形箭头 6"/>
          <p:cNvSpPr/>
          <p:nvPr/>
        </p:nvSpPr>
        <p:spPr>
          <a:xfrm>
            <a:off x="984018" y="3016280"/>
            <a:ext cx="791736" cy="1572322"/>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947504" y="4996149"/>
            <a:ext cx="1355957" cy="417358"/>
          </a:xfrm>
          <a:prstGeom prst="rect">
            <a:avLst/>
          </a:prstGeom>
          <a:noFill/>
        </p:spPr>
        <p:txBody>
          <a:bodyPr wrap="square" rtlCol="0">
            <a:spAutoFit/>
          </a:bodyPr>
          <a:lstStyle/>
          <a:p>
            <a:pPr>
              <a:lnSpc>
                <a:spcPct val="130000"/>
              </a:lnSpc>
            </a:pPr>
            <a:r>
              <a:rPr lang="en-US" altLang="zh-CN" b="1" dirty="0" smtClean="0">
                <a:solidFill>
                  <a:schemeClr val="bg1"/>
                </a:solidFill>
                <a:latin typeface="微软雅黑" panose="020B0503020204020204" pitchFamily="34" charset="-122"/>
                <a:ea typeface="微软雅黑" panose="020B0503020204020204" pitchFamily="34" charset="-122"/>
                <a:cs typeface="+mj-cs"/>
              </a:rPr>
              <a:t>2.3.3</a:t>
            </a:r>
            <a:r>
              <a:rPr lang="zh-CN" altLang="en-US" b="1" dirty="0" smtClean="0">
                <a:solidFill>
                  <a:schemeClr val="bg1"/>
                </a:solidFill>
                <a:latin typeface="微软雅黑" panose="020B0503020204020204" pitchFamily="34" charset="-122"/>
                <a:ea typeface="微软雅黑" panose="020B0503020204020204" pitchFamily="34" charset="-122"/>
                <a:cs typeface="+mj-cs"/>
              </a:rPr>
              <a:t>以后</a:t>
            </a:r>
            <a:endParaRPr lang="zh-CN" altLang="en-US" b="1" dirty="0">
              <a:solidFill>
                <a:schemeClr val="bg1"/>
              </a:solidFill>
              <a:latin typeface="微软雅黑" panose="020B0503020204020204" pitchFamily="34" charset="-122"/>
              <a:ea typeface="微软雅黑" panose="020B0503020204020204" pitchFamily="34" charset="-122"/>
              <a:cs typeface="+mj-cs"/>
            </a:endParaRPr>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4517" y="4424238"/>
            <a:ext cx="8814820" cy="1561180"/>
          </a:xfrm>
          <a:prstGeom prst="rect">
            <a:avLst/>
          </a:prstGeom>
        </p:spPr>
      </p:pic>
      <p:sp>
        <p:nvSpPr>
          <p:cNvPr id="3" name="椭圆 2"/>
          <p:cNvSpPr/>
          <p:nvPr/>
        </p:nvSpPr>
        <p:spPr>
          <a:xfrm>
            <a:off x="947504" y="1694824"/>
            <a:ext cx="1232452" cy="12324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84018" y="2102371"/>
            <a:ext cx="1355957" cy="417358"/>
          </a:xfrm>
          <a:prstGeom prst="rect">
            <a:avLst/>
          </a:prstGeom>
          <a:noFill/>
        </p:spPr>
        <p:txBody>
          <a:bodyPr wrap="square" rtlCol="0">
            <a:spAutoFit/>
          </a:bodyPr>
          <a:lstStyle/>
          <a:p>
            <a:pPr>
              <a:lnSpc>
                <a:spcPct val="130000"/>
              </a:lnSpc>
            </a:pPr>
            <a:r>
              <a:rPr lang="en-US" altLang="zh-CN" b="1" dirty="0">
                <a:solidFill>
                  <a:schemeClr val="bg1"/>
                </a:solidFill>
                <a:latin typeface="微软雅黑" panose="020B0503020204020204" pitchFamily="34" charset="-122"/>
                <a:ea typeface="微软雅黑" panose="020B0503020204020204" pitchFamily="34" charset="-122"/>
                <a:cs typeface="+mj-cs"/>
              </a:rPr>
              <a:t>2.3.3</a:t>
            </a:r>
            <a:r>
              <a:rPr lang="zh-CN" altLang="en-US" b="1" dirty="0">
                <a:solidFill>
                  <a:schemeClr val="bg1"/>
                </a:solidFill>
                <a:latin typeface="微软雅黑" panose="020B0503020204020204" pitchFamily="34" charset="-122"/>
                <a:ea typeface="微软雅黑" panose="020B0503020204020204" pitchFamily="34" charset="-122"/>
                <a:cs typeface="+mj-cs"/>
              </a:rPr>
              <a:t>以前</a:t>
            </a:r>
          </a:p>
        </p:txBody>
      </p:sp>
      <p:sp>
        <p:nvSpPr>
          <p:cNvPr id="12" name="矩形 11"/>
          <p:cNvSpPr/>
          <p:nvPr/>
        </p:nvSpPr>
        <p:spPr>
          <a:xfrm>
            <a:off x="-159026" y="349624"/>
            <a:ext cx="972212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1594" y="447358"/>
            <a:ext cx="8677606" cy="523220"/>
          </a:xfrm>
          <a:prstGeom prst="rect">
            <a:avLst/>
          </a:prstGeom>
          <a:noFill/>
        </p:spPr>
        <p:txBody>
          <a:bodyPr wrap="square" rtlCol="0">
            <a:spAutoFit/>
          </a:bodyPr>
          <a:lstStyle/>
          <a:p>
            <a:pPr lvl="0"/>
            <a:r>
              <a:rPr lang="zh-CN" altLang="en-US" sz="2800" b="1" dirty="0">
                <a:solidFill>
                  <a:schemeClr val="bg1"/>
                </a:solidFill>
                <a:latin typeface="Arial" panose="020B0604020202020204" pitchFamily="34" charset="0"/>
                <a:ea typeface="微软雅黑" panose="020B0503020204020204" pitchFamily="34" charset="-122"/>
              </a:rPr>
              <a:t>遇到问题 </a:t>
            </a:r>
            <a:r>
              <a:rPr lang="en-US" altLang="zh-CN" sz="2800" b="1" dirty="0" smtClean="0">
                <a:solidFill>
                  <a:schemeClr val="bg1"/>
                </a:solidFill>
                <a:latin typeface="Arial" panose="020B0604020202020204" pitchFamily="34" charset="0"/>
                <a:ea typeface="微软雅黑" panose="020B0503020204020204" pitchFamily="34" charset="-122"/>
              </a:rPr>
              <a:t>—— </a:t>
            </a:r>
            <a:r>
              <a:rPr lang="zh-CN" altLang="en-US" sz="2800" b="1" dirty="0" smtClean="0">
                <a:solidFill>
                  <a:schemeClr val="bg1"/>
                </a:solidFill>
                <a:latin typeface="Arial" panose="020B0604020202020204" pitchFamily="34" charset="0"/>
                <a:ea typeface="微软雅黑" panose="020B0503020204020204" pitchFamily="34" charset="-122"/>
              </a:rPr>
              <a:t>泄漏原因</a:t>
            </a:r>
            <a:endParaRPr lang="zh-CN" altLang="en-US" sz="20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2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31363" y="1230094"/>
            <a:ext cx="2847011" cy="3324217"/>
          </a:xfrm>
          <a:prstGeom prst="rect">
            <a:avLst/>
          </a:prstGeom>
          <a:noFill/>
        </p:spPr>
      </p:pic>
      <p:sp>
        <p:nvSpPr>
          <p:cNvPr id="2" name="标题 1"/>
          <p:cNvSpPr>
            <a:spLocks noGrp="1"/>
          </p:cNvSpPr>
          <p:nvPr>
            <p:ph type="title"/>
          </p:nvPr>
        </p:nvSpPr>
        <p:spPr/>
        <p:txBody>
          <a:bodyPr/>
          <a:lstStyle/>
          <a:p>
            <a:r>
              <a:rPr lang="en-US" altLang="zh-CN" dirty="0" smtClean="0"/>
              <a:t>4.</a:t>
            </a:r>
            <a:r>
              <a:rPr lang="zh-CN" altLang="en-US" dirty="0" smtClean="0"/>
              <a:t>未来的思考</a:t>
            </a:r>
            <a:endParaRPr lang="zh-CN" altLang="en-US" dirty="0"/>
          </a:p>
        </p:txBody>
      </p:sp>
      <p:sp>
        <p:nvSpPr>
          <p:cNvPr id="24" name="eye-variant-with-enlarged-pupil_31624"/>
          <p:cNvSpPr>
            <a:spLocks noChangeAspect="1"/>
          </p:cNvSpPr>
          <p:nvPr/>
        </p:nvSpPr>
        <p:spPr bwMode="auto">
          <a:xfrm>
            <a:off x="8552378" y="2342073"/>
            <a:ext cx="1408330" cy="70319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755" h="300962">
                <a:moveTo>
                  <a:pt x="301519" y="76493"/>
                </a:moveTo>
                <a:cubicBezTo>
                  <a:pt x="342518" y="76493"/>
                  <a:pt x="375754" y="109682"/>
                  <a:pt x="375754" y="150622"/>
                </a:cubicBezTo>
                <a:cubicBezTo>
                  <a:pt x="375754" y="191562"/>
                  <a:pt x="342518" y="224751"/>
                  <a:pt x="301519" y="224751"/>
                </a:cubicBezTo>
                <a:cubicBezTo>
                  <a:pt x="260520" y="224751"/>
                  <a:pt x="227284" y="191562"/>
                  <a:pt x="227284" y="150622"/>
                </a:cubicBezTo>
                <a:cubicBezTo>
                  <a:pt x="227284" y="109682"/>
                  <a:pt x="260520" y="76493"/>
                  <a:pt x="301519" y="76493"/>
                </a:cubicBezTo>
                <a:close/>
                <a:moveTo>
                  <a:pt x="392403" y="42419"/>
                </a:moveTo>
                <a:cubicBezTo>
                  <a:pt x="423327" y="68461"/>
                  <a:pt x="443496" y="106854"/>
                  <a:pt x="443496" y="150347"/>
                </a:cubicBezTo>
                <a:cubicBezTo>
                  <a:pt x="443496" y="194108"/>
                  <a:pt x="423327" y="232501"/>
                  <a:pt x="392403" y="258543"/>
                </a:cubicBezTo>
                <a:cubicBezTo>
                  <a:pt x="478185" y="231158"/>
                  <a:pt x="545411" y="173167"/>
                  <a:pt x="569613" y="150347"/>
                </a:cubicBezTo>
                <a:cubicBezTo>
                  <a:pt x="545411" y="127795"/>
                  <a:pt x="478185" y="69804"/>
                  <a:pt x="392403" y="42419"/>
                </a:cubicBezTo>
                <a:close/>
                <a:moveTo>
                  <a:pt x="210353" y="42419"/>
                </a:moveTo>
                <a:cubicBezTo>
                  <a:pt x="124841" y="69804"/>
                  <a:pt x="57345" y="127795"/>
                  <a:pt x="33412" y="150347"/>
                </a:cubicBezTo>
                <a:cubicBezTo>
                  <a:pt x="57345" y="173167"/>
                  <a:pt x="124572" y="231158"/>
                  <a:pt x="210353" y="258543"/>
                </a:cubicBezTo>
                <a:cubicBezTo>
                  <a:pt x="179429" y="232501"/>
                  <a:pt x="159261" y="194108"/>
                  <a:pt x="159261" y="150347"/>
                </a:cubicBezTo>
                <a:cubicBezTo>
                  <a:pt x="159261" y="106854"/>
                  <a:pt x="179429" y="68461"/>
                  <a:pt x="210353" y="42419"/>
                </a:cubicBezTo>
                <a:close/>
                <a:moveTo>
                  <a:pt x="301513" y="35976"/>
                </a:moveTo>
                <a:cubicBezTo>
                  <a:pt x="238050" y="35976"/>
                  <a:pt x="186689" y="87255"/>
                  <a:pt x="186689" y="150347"/>
                </a:cubicBezTo>
                <a:cubicBezTo>
                  <a:pt x="186689" y="213707"/>
                  <a:pt x="238050" y="264986"/>
                  <a:pt x="301513" y="264986"/>
                </a:cubicBezTo>
                <a:cubicBezTo>
                  <a:pt x="364706" y="264986"/>
                  <a:pt x="416067" y="213707"/>
                  <a:pt x="416067" y="150347"/>
                </a:cubicBezTo>
                <a:cubicBezTo>
                  <a:pt x="416067" y="87255"/>
                  <a:pt x="364706" y="35976"/>
                  <a:pt x="301513" y="35976"/>
                </a:cubicBezTo>
                <a:close/>
                <a:moveTo>
                  <a:pt x="301513" y="0"/>
                </a:moveTo>
                <a:cubicBezTo>
                  <a:pt x="464201" y="0"/>
                  <a:pt x="593546" y="135312"/>
                  <a:pt x="598924" y="141219"/>
                </a:cubicBezTo>
                <a:cubicBezTo>
                  <a:pt x="604033" y="146320"/>
                  <a:pt x="604033" y="154642"/>
                  <a:pt x="598924" y="159743"/>
                </a:cubicBezTo>
                <a:cubicBezTo>
                  <a:pt x="593546" y="165650"/>
                  <a:pt x="464201" y="300962"/>
                  <a:pt x="301513" y="300962"/>
                </a:cubicBezTo>
                <a:cubicBezTo>
                  <a:pt x="138555" y="300962"/>
                  <a:pt x="9210" y="165650"/>
                  <a:pt x="3832" y="159743"/>
                </a:cubicBezTo>
                <a:cubicBezTo>
                  <a:pt x="-1277" y="154642"/>
                  <a:pt x="-1277" y="146320"/>
                  <a:pt x="3832" y="141219"/>
                </a:cubicBezTo>
                <a:cubicBezTo>
                  <a:pt x="9210" y="135312"/>
                  <a:pt x="138555" y="0"/>
                  <a:pt x="301513" y="0"/>
                </a:cubicBezTo>
                <a:close/>
              </a:path>
            </a:pathLst>
          </a:custGeom>
          <a:solidFill>
            <a:schemeClr val="bg1"/>
          </a:solidFill>
          <a:ln>
            <a:noFill/>
          </a:ln>
        </p:spPr>
      </p:sp>
      <p:sp>
        <p:nvSpPr>
          <p:cNvPr id="72" name="任意多边形 71"/>
          <p:cNvSpPr/>
          <p:nvPr/>
        </p:nvSpPr>
        <p:spPr>
          <a:xfrm>
            <a:off x="15969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69" name="任意多边形 68"/>
          <p:cNvSpPr/>
          <p:nvPr/>
        </p:nvSpPr>
        <p:spPr>
          <a:xfrm>
            <a:off x="15969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78" name="直接连接符 77"/>
          <p:cNvCxnSpPr/>
          <p:nvPr/>
        </p:nvCxnSpPr>
        <p:spPr>
          <a:xfrm>
            <a:off x="13049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2391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8258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37601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1856809" y="3542439"/>
            <a:ext cx="3034213" cy="1200329"/>
          </a:xfrm>
          <a:prstGeom prst="rect">
            <a:avLst/>
          </a:prstGeom>
          <a:solidFill>
            <a:schemeClr val="bg1">
              <a:lumMod val="95000"/>
            </a:schemeClr>
          </a:solidFill>
        </p:spPr>
        <p:txBody>
          <a:bodyPr wrap="square">
            <a:spAutoFit/>
          </a:bodyPr>
          <a:lstStyle/>
          <a:p>
            <a:r>
              <a:rPr lang="zh-CN" altLang="en-US" sz="2400" b="1" dirty="0">
                <a:latin typeface="+mj-ea"/>
              </a:rPr>
              <a:t>工单审核能否根据历史审核情况</a:t>
            </a:r>
            <a:r>
              <a:rPr lang="zh-CN" altLang="en-US" sz="2400" b="1" dirty="0" smtClean="0">
                <a:latin typeface="+mj-ea"/>
              </a:rPr>
              <a:t>，给</a:t>
            </a:r>
            <a:r>
              <a:rPr lang="zh-CN" altLang="en-US" sz="2400" b="1" dirty="0">
                <a:latin typeface="+mj-ea"/>
              </a:rPr>
              <a:t>出相似审核的提示</a:t>
            </a:r>
            <a:endParaRPr lang="zh-CN" altLang="en-US" sz="2400" dirty="0"/>
          </a:p>
        </p:txBody>
      </p:sp>
      <p:sp>
        <p:nvSpPr>
          <p:cNvPr id="101" name="任意多边形 100"/>
          <p:cNvSpPr/>
          <p:nvPr/>
        </p:nvSpPr>
        <p:spPr>
          <a:xfrm>
            <a:off x="51776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2" name="任意多边形 101"/>
          <p:cNvSpPr/>
          <p:nvPr/>
        </p:nvSpPr>
        <p:spPr>
          <a:xfrm>
            <a:off x="51776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03" name="直接连接符 102"/>
          <p:cNvCxnSpPr/>
          <p:nvPr/>
        </p:nvCxnSpPr>
        <p:spPr>
          <a:xfrm>
            <a:off x="48856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8198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74065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73408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437509" y="3542439"/>
            <a:ext cx="3034213" cy="1569660"/>
          </a:xfrm>
          <a:prstGeom prst="rect">
            <a:avLst/>
          </a:prstGeom>
          <a:solidFill>
            <a:schemeClr val="bg1">
              <a:lumMod val="95000"/>
            </a:schemeClr>
          </a:solidFill>
        </p:spPr>
        <p:txBody>
          <a:bodyPr wrap="square">
            <a:spAutoFit/>
          </a:bodyPr>
          <a:lstStyle/>
          <a:p>
            <a:r>
              <a:rPr lang="zh-CN" altLang="en-US" sz="2400" b="1" dirty="0">
                <a:latin typeface="+mj-ea"/>
              </a:rPr>
              <a:t>从业务线的角度出发，标王、全店管家、规则变更的全量清理作优先级排序</a:t>
            </a:r>
          </a:p>
        </p:txBody>
      </p:sp>
      <p:sp>
        <p:nvSpPr>
          <p:cNvPr id="108" name="任意多边形 107"/>
          <p:cNvSpPr/>
          <p:nvPr/>
        </p:nvSpPr>
        <p:spPr>
          <a:xfrm>
            <a:off x="8758325" y="2411164"/>
            <a:ext cx="2665508" cy="2164246"/>
          </a:xfrm>
          <a:custGeom>
            <a:avLst/>
            <a:gdLst>
              <a:gd name="connsiteX0" fmla="*/ 0 w 2665508"/>
              <a:gd name="connsiteY0" fmla="*/ 0 h 2164246"/>
              <a:gd name="connsiteX1" fmla="*/ 2665508 w 2665508"/>
              <a:gd name="connsiteY1" fmla="*/ 0 h 2164246"/>
              <a:gd name="connsiteX2" fmla="*/ 2665508 w 2665508"/>
              <a:gd name="connsiteY2" fmla="*/ 2164246 h 2164246"/>
              <a:gd name="connsiteX3" fmla="*/ 2485339 w 2665508"/>
              <a:gd name="connsiteY3" fmla="*/ 2057507 h 2164246"/>
              <a:gd name="connsiteX4" fmla="*/ 2485339 w 2665508"/>
              <a:gd name="connsiteY4" fmla="*/ 193380 h 2164246"/>
              <a:gd name="connsiteX5" fmla="*/ 180168 w 2665508"/>
              <a:gd name="connsiteY5" fmla="*/ 193380 h 2164246"/>
              <a:gd name="connsiteX6" fmla="*/ 180168 w 2665508"/>
              <a:gd name="connsiteY6" fmla="*/ 691835 h 2164246"/>
              <a:gd name="connsiteX7" fmla="*/ 0 w 2665508"/>
              <a:gd name="connsiteY7" fmla="*/ 585097 h 2164246"/>
              <a:gd name="connsiteX8" fmla="*/ 0 w 2665508"/>
              <a:gd name="connsiteY8" fmla="*/ 0 h 2164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164246">
                <a:moveTo>
                  <a:pt x="0" y="0"/>
                </a:moveTo>
                <a:lnTo>
                  <a:pt x="2665508" y="0"/>
                </a:lnTo>
                <a:lnTo>
                  <a:pt x="2665508" y="2164246"/>
                </a:lnTo>
                <a:lnTo>
                  <a:pt x="2485339" y="2057507"/>
                </a:lnTo>
                <a:lnTo>
                  <a:pt x="2485339" y="193380"/>
                </a:lnTo>
                <a:lnTo>
                  <a:pt x="180168" y="193380"/>
                </a:lnTo>
                <a:lnTo>
                  <a:pt x="180168" y="691835"/>
                </a:lnTo>
                <a:lnTo>
                  <a:pt x="0" y="585097"/>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109" name="任意多边形 108"/>
          <p:cNvSpPr/>
          <p:nvPr/>
        </p:nvSpPr>
        <p:spPr>
          <a:xfrm>
            <a:off x="8758325" y="3748883"/>
            <a:ext cx="2665508" cy="2086290"/>
          </a:xfrm>
          <a:custGeom>
            <a:avLst/>
            <a:gdLst>
              <a:gd name="connsiteX0" fmla="*/ 0 w 2665508"/>
              <a:gd name="connsiteY0" fmla="*/ 0 h 2086290"/>
              <a:gd name="connsiteX1" fmla="*/ 180168 w 2665508"/>
              <a:gd name="connsiteY1" fmla="*/ 106738 h 2086290"/>
              <a:gd name="connsiteX2" fmla="*/ 180168 w 2665508"/>
              <a:gd name="connsiteY2" fmla="*/ 1906712 h 2086290"/>
              <a:gd name="connsiteX3" fmla="*/ 2485339 w 2665508"/>
              <a:gd name="connsiteY3" fmla="*/ 1906712 h 2086290"/>
              <a:gd name="connsiteX4" fmla="*/ 2485339 w 2665508"/>
              <a:gd name="connsiteY4" fmla="*/ 1472410 h 2086290"/>
              <a:gd name="connsiteX5" fmla="*/ 2665508 w 2665508"/>
              <a:gd name="connsiteY5" fmla="*/ 1579149 h 2086290"/>
              <a:gd name="connsiteX6" fmla="*/ 2665508 w 2665508"/>
              <a:gd name="connsiteY6" fmla="*/ 2086290 h 2086290"/>
              <a:gd name="connsiteX7" fmla="*/ 0 w 2665508"/>
              <a:gd name="connsiteY7" fmla="*/ 2086290 h 2086290"/>
              <a:gd name="connsiteX8" fmla="*/ 0 w 2665508"/>
              <a:gd name="connsiteY8" fmla="*/ 0 h 208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5508" h="2086290">
                <a:moveTo>
                  <a:pt x="0" y="0"/>
                </a:moveTo>
                <a:lnTo>
                  <a:pt x="180168" y="106738"/>
                </a:lnTo>
                <a:lnTo>
                  <a:pt x="180168" y="1906712"/>
                </a:lnTo>
                <a:lnTo>
                  <a:pt x="2485339" y="1906712"/>
                </a:lnTo>
                <a:lnTo>
                  <a:pt x="2485339" y="1472410"/>
                </a:lnTo>
                <a:lnTo>
                  <a:pt x="2665508" y="1579149"/>
                </a:lnTo>
                <a:lnTo>
                  <a:pt x="2665508" y="2086290"/>
                </a:lnTo>
                <a:lnTo>
                  <a:pt x="0" y="208629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cxnSp>
        <p:nvCxnSpPr>
          <p:cNvPr id="110" name="直接连接符 109"/>
          <p:cNvCxnSpPr/>
          <p:nvPr/>
        </p:nvCxnSpPr>
        <p:spPr>
          <a:xfrm>
            <a:off x="8466319" y="2918144"/>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8400593" y="3150739"/>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10987262" y="4375975"/>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10921536" y="4608570"/>
            <a:ext cx="715464" cy="650433"/>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9018209" y="3542439"/>
            <a:ext cx="3034213" cy="830997"/>
          </a:xfrm>
          <a:prstGeom prst="rect">
            <a:avLst/>
          </a:prstGeom>
          <a:solidFill>
            <a:schemeClr val="bg1">
              <a:lumMod val="95000"/>
            </a:schemeClr>
          </a:solidFill>
        </p:spPr>
        <p:txBody>
          <a:bodyPr wrap="square">
            <a:spAutoFit/>
          </a:bodyPr>
          <a:lstStyle/>
          <a:p>
            <a:r>
              <a:rPr lang="zh-CN" altLang="en-US" sz="2400" b="1" dirty="0">
                <a:latin typeface="+mj-ea"/>
              </a:rPr>
              <a:t>将审核结果提前，缩短审核整体时长</a:t>
            </a:r>
          </a:p>
        </p:txBody>
      </p:sp>
    </p:spTree>
    <p:extLst>
      <p:ext uri="{BB962C8B-B14F-4D97-AF65-F5344CB8AC3E}">
        <p14:creationId xmlns:p14="http://schemas.microsoft.com/office/powerpoint/2010/main" val="1500888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a:t>
            </a:r>
            <a:r>
              <a:rPr lang="zh-CN" altLang="en-US" dirty="0" smtClean="0"/>
              <a:t>个人的成长</a:t>
            </a:r>
            <a:endParaRPr lang="zh-CN" altLang="en-US" dirty="0"/>
          </a:p>
        </p:txBody>
      </p:sp>
      <p:grpSp>
        <p:nvGrpSpPr>
          <p:cNvPr id="105" name="组合 104"/>
          <p:cNvGrpSpPr/>
          <p:nvPr/>
        </p:nvGrpSpPr>
        <p:grpSpPr>
          <a:xfrm>
            <a:off x="7592112" y="2532918"/>
            <a:ext cx="7120108" cy="5712334"/>
            <a:chOff x="7610400" y="2146368"/>
            <a:chExt cx="7120108" cy="5712334"/>
          </a:xfrm>
        </p:grpSpPr>
        <p:grpSp>
          <p:nvGrpSpPr>
            <p:cNvPr id="72" name="组合 71"/>
            <p:cNvGrpSpPr/>
            <p:nvPr/>
          </p:nvGrpSpPr>
          <p:grpSpPr>
            <a:xfrm rot="18901300">
              <a:off x="7622594" y="2146368"/>
              <a:ext cx="7107914" cy="5711193"/>
              <a:chOff x="1216125" y="537699"/>
              <a:chExt cx="8628096" cy="6684993"/>
            </a:xfrm>
            <a:blipFill>
              <a:blip r:embed="rId3"/>
              <a:stretch>
                <a:fillRect/>
              </a:stretch>
            </a:blipFill>
          </p:grpSpPr>
          <p:sp>
            <p:nvSpPr>
              <p:cNvPr id="6" name="圆角矩形 5"/>
              <p:cNvSpPr/>
              <p:nvPr/>
            </p:nvSpPr>
            <p:spPr>
              <a:xfrm>
                <a:off x="1216125" y="1540112"/>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943147" y="1943657"/>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70169"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97191" y="3004482"/>
                <a:ext cx="630855" cy="33157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124213" y="1882596"/>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851235" y="1064624"/>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578257"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305279" y="810919"/>
                <a:ext cx="630855" cy="5874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032301" y="1187652"/>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759322" y="2053385"/>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8486344" y="287526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9213366" y="324102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349795" y="537699"/>
                <a:ext cx="630855" cy="10565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rot="18901300">
              <a:off x="7610400" y="2147509"/>
              <a:ext cx="7107915" cy="5711193"/>
              <a:chOff x="1216125" y="537699"/>
              <a:chExt cx="8628096" cy="6684993"/>
            </a:xfrm>
            <a:solidFill>
              <a:schemeClr val="accent1">
                <a:alpha val="50000"/>
              </a:schemeClr>
            </a:solidFill>
          </p:grpSpPr>
          <p:sp>
            <p:nvSpPr>
              <p:cNvPr id="77" name="圆角矩形 76"/>
              <p:cNvSpPr/>
              <p:nvPr/>
            </p:nvSpPr>
            <p:spPr>
              <a:xfrm>
                <a:off x="1216125" y="1540112"/>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1943147" y="1943657"/>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78"/>
              <p:cNvSpPr/>
              <p:nvPr/>
            </p:nvSpPr>
            <p:spPr>
              <a:xfrm>
                <a:off x="2670169"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79"/>
              <p:cNvSpPr/>
              <p:nvPr/>
            </p:nvSpPr>
            <p:spPr>
              <a:xfrm>
                <a:off x="3397191" y="3004482"/>
                <a:ext cx="630855" cy="33157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4124213" y="1882596"/>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a:off x="4851235" y="1064624"/>
                <a:ext cx="630855" cy="485463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a:off x="5578257" y="1077924"/>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83"/>
              <p:cNvSpPr/>
              <p:nvPr/>
            </p:nvSpPr>
            <p:spPr>
              <a:xfrm>
                <a:off x="6305279" y="810919"/>
                <a:ext cx="630855" cy="5874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84"/>
              <p:cNvSpPr/>
              <p:nvPr/>
            </p:nvSpPr>
            <p:spPr>
              <a:xfrm>
                <a:off x="7032301" y="1187652"/>
                <a:ext cx="630855" cy="53400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85"/>
              <p:cNvSpPr/>
              <p:nvPr/>
            </p:nvSpPr>
            <p:spPr>
              <a:xfrm>
                <a:off x="7759322" y="2053385"/>
                <a:ext cx="630855" cy="441330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圆角矩形 86"/>
              <p:cNvSpPr/>
              <p:nvPr/>
            </p:nvSpPr>
            <p:spPr>
              <a:xfrm>
                <a:off x="8486344" y="287526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圆角矩形 87"/>
              <p:cNvSpPr/>
              <p:nvPr/>
            </p:nvSpPr>
            <p:spPr>
              <a:xfrm>
                <a:off x="9213366" y="3241029"/>
                <a:ext cx="630855" cy="36473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圆角矩形 88"/>
              <p:cNvSpPr/>
              <p:nvPr/>
            </p:nvSpPr>
            <p:spPr>
              <a:xfrm>
                <a:off x="3349795" y="537699"/>
                <a:ext cx="630855" cy="10565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5" name="矩形 94"/>
          <p:cNvSpPr/>
          <p:nvPr/>
        </p:nvSpPr>
        <p:spPr>
          <a:xfrm>
            <a:off x="1013460" y="1696826"/>
            <a:ext cx="7502858" cy="400110"/>
          </a:xfrm>
          <a:prstGeom prst="rect">
            <a:avLst/>
          </a:prstGeom>
        </p:spPr>
        <p:txBody>
          <a:bodyPr wrap="square">
            <a:spAutoFit/>
          </a:bodyPr>
          <a:lstStyle/>
          <a:p>
            <a:r>
              <a:rPr lang="zh-CN" altLang="en-US" sz="2000" b="1" dirty="0">
                <a:latin typeface="+mj-ea"/>
                <a:ea typeface="+mj-ea"/>
              </a:rPr>
              <a:t>通过具体的业务流程，了解平台业务代码，加深对业务的认识</a:t>
            </a:r>
            <a:endParaRPr lang="en-US" altLang="zh-CN" sz="2000" b="1" dirty="0">
              <a:latin typeface="+mj-ea"/>
              <a:ea typeface="+mj-ea"/>
            </a:endParaRPr>
          </a:p>
        </p:txBody>
      </p:sp>
      <p:sp>
        <p:nvSpPr>
          <p:cNvPr id="96" name="矩形 95"/>
          <p:cNvSpPr/>
          <p:nvPr/>
        </p:nvSpPr>
        <p:spPr>
          <a:xfrm>
            <a:off x="-532" y="1552046"/>
            <a:ext cx="622301" cy="68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01</a:t>
            </a:r>
            <a:endParaRPr lang="zh-CN" altLang="en-US" sz="2000" b="1" dirty="0">
              <a:latin typeface="+mj-ea"/>
              <a:ea typeface="+mj-ea"/>
            </a:endParaRPr>
          </a:p>
        </p:txBody>
      </p:sp>
      <p:sp>
        <p:nvSpPr>
          <p:cNvPr id="97" name="矩形 96"/>
          <p:cNvSpPr/>
          <p:nvPr/>
        </p:nvSpPr>
        <p:spPr>
          <a:xfrm>
            <a:off x="-533" y="2328411"/>
            <a:ext cx="622301" cy="68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02</a:t>
            </a:r>
            <a:endParaRPr lang="zh-CN" altLang="en-US" sz="2000" b="1" dirty="0">
              <a:latin typeface="+mj-ea"/>
              <a:ea typeface="+mj-ea"/>
            </a:endParaRPr>
          </a:p>
        </p:txBody>
      </p:sp>
      <p:sp>
        <p:nvSpPr>
          <p:cNvPr id="98" name="矩形 97"/>
          <p:cNvSpPr/>
          <p:nvPr/>
        </p:nvSpPr>
        <p:spPr>
          <a:xfrm>
            <a:off x="-534" y="3104776"/>
            <a:ext cx="622301" cy="68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03</a:t>
            </a:r>
            <a:endParaRPr lang="zh-CN" altLang="en-US" sz="2000" b="1" dirty="0">
              <a:latin typeface="+mj-ea"/>
              <a:ea typeface="+mj-ea"/>
            </a:endParaRPr>
          </a:p>
        </p:txBody>
      </p:sp>
      <p:sp>
        <p:nvSpPr>
          <p:cNvPr id="99" name="矩形 98"/>
          <p:cNvSpPr/>
          <p:nvPr/>
        </p:nvSpPr>
        <p:spPr>
          <a:xfrm>
            <a:off x="-535" y="3881141"/>
            <a:ext cx="622301" cy="68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04</a:t>
            </a:r>
            <a:endParaRPr lang="zh-CN" altLang="en-US" sz="2000" b="1" dirty="0">
              <a:latin typeface="+mj-ea"/>
              <a:ea typeface="+mj-ea"/>
            </a:endParaRPr>
          </a:p>
        </p:txBody>
      </p:sp>
      <p:sp>
        <p:nvSpPr>
          <p:cNvPr id="100" name="矩形 99"/>
          <p:cNvSpPr/>
          <p:nvPr/>
        </p:nvSpPr>
        <p:spPr>
          <a:xfrm>
            <a:off x="-536" y="4657506"/>
            <a:ext cx="622301" cy="680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latin typeface="+mj-ea"/>
                <a:ea typeface="+mj-ea"/>
              </a:rPr>
              <a:t>05</a:t>
            </a:r>
            <a:endParaRPr lang="zh-CN" altLang="en-US" sz="2000" b="1" dirty="0">
              <a:latin typeface="+mj-ea"/>
              <a:ea typeface="+mj-ea"/>
            </a:endParaRPr>
          </a:p>
        </p:txBody>
      </p:sp>
      <p:sp>
        <p:nvSpPr>
          <p:cNvPr id="101" name="矩形 100"/>
          <p:cNvSpPr/>
          <p:nvPr/>
        </p:nvSpPr>
        <p:spPr>
          <a:xfrm>
            <a:off x="1013460" y="2483381"/>
            <a:ext cx="9637293" cy="400110"/>
          </a:xfrm>
          <a:prstGeom prst="rect">
            <a:avLst/>
          </a:prstGeom>
        </p:spPr>
        <p:txBody>
          <a:bodyPr wrap="square">
            <a:spAutoFit/>
          </a:bodyPr>
          <a:lstStyle/>
          <a:p>
            <a:r>
              <a:rPr lang="zh-CN" altLang="en-US" sz="2000" b="1" dirty="0" smtClean="0">
                <a:latin typeface="+mj-ea"/>
                <a:ea typeface="+mj-ea"/>
              </a:rPr>
              <a:t>对使用过的中间件和框架（</a:t>
            </a:r>
            <a:r>
              <a:rPr lang="en-US" altLang="zh-CN" sz="2000" b="1" dirty="0" err="1" smtClean="0">
                <a:latin typeface="+mj-ea"/>
                <a:ea typeface="+mj-ea"/>
              </a:rPr>
              <a:t>Hsf,MetaQ,Tair</a:t>
            </a:r>
            <a:r>
              <a:rPr lang="zh-CN" altLang="en-US" sz="2000" b="1" dirty="0" smtClean="0">
                <a:latin typeface="+mj-ea"/>
                <a:ea typeface="+mj-ea"/>
              </a:rPr>
              <a:t>），能够主动了解其内部原理和实现</a:t>
            </a:r>
            <a:endParaRPr lang="en-US" altLang="zh-CN" sz="2000" b="1" dirty="0">
              <a:latin typeface="+mj-ea"/>
              <a:ea typeface="+mj-ea"/>
            </a:endParaRPr>
          </a:p>
        </p:txBody>
      </p:sp>
      <p:sp>
        <p:nvSpPr>
          <p:cNvPr id="102" name="矩形 101"/>
          <p:cNvSpPr/>
          <p:nvPr/>
        </p:nvSpPr>
        <p:spPr>
          <a:xfrm>
            <a:off x="973418" y="3275232"/>
            <a:ext cx="9490427" cy="400110"/>
          </a:xfrm>
          <a:prstGeom prst="rect">
            <a:avLst/>
          </a:prstGeom>
        </p:spPr>
        <p:txBody>
          <a:bodyPr wrap="square">
            <a:spAutoFit/>
          </a:bodyPr>
          <a:lstStyle/>
          <a:p>
            <a:r>
              <a:rPr lang="zh-CN" altLang="en-US" sz="2000" b="1" dirty="0">
                <a:latin typeface="+mj-ea"/>
                <a:ea typeface="+mj-ea"/>
              </a:rPr>
              <a:t>空闲的时候会多看</a:t>
            </a:r>
            <a:r>
              <a:rPr lang="en-US" altLang="zh-CN" sz="2000" b="1" dirty="0">
                <a:latin typeface="+mj-ea"/>
                <a:ea typeface="+mj-ea"/>
              </a:rPr>
              <a:t>ATA</a:t>
            </a:r>
            <a:r>
              <a:rPr lang="zh-CN" altLang="en-US" sz="2000" b="1" dirty="0">
                <a:latin typeface="+mj-ea"/>
                <a:ea typeface="+mj-ea"/>
              </a:rPr>
              <a:t>分享，提升自己的知识广度，也是学习他人的好方法</a:t>
            </a:r>
            <a:endParaRPr lang="en-US" altLang="zh-CN" sz="2000" b="1" dirty="0">
              <a:latin typeface="+mj-ea"/>
              <a:ea typeface="+mj-ea"/>
            </a:endParaRPr>
          </a:p>
        </p:txBody>
      </p:sp>
      <p:sp>
        <p:nvSpPr>
          <p:cNvPr id="103" name="矩形 102"/>
          <p:cNvSpPr/>
          <p:nvPr/>
        </p:nvSpPr>
        <p:spPr>
          <a:xfrm>
            <a:off x="970984" y="4019072"/>
            <a:ext cx="4544834" cy="400110"/>
          </a:xfrm>
          <a:prstGeom prst="rect">
            <a:avLst/>
          </a:prstGeom>
        </p:spPr>
        <p:txBody>
          <a:bodyPr wrap="none">
            <a:spAutoFit/>
          </a:bodyPr>
          <a:lstStyle/>
          <a:p>
            <a:r>
              <a:rPr lang="zh-CN" altLang="en-US" sz="2000" b="1" dirty="0">
                <a:latin typeface="+mj-ea"/>
                <a:ea typeface="+mj-ea"/>
              </a:rPr>
              <a:t>依托平台业务，用技术来提升业务价值</a:t>
            </a:r>
            <a:endParaRPr lang="en-US" altLang="zh-CN" sz="2000" b="1" dirty="0">
              <a:latin typeface="+mj-ea"/>
              <a:ea typeface="+mj-ea"/>
            </a:endParaRPr>
          </a:p>
        </p:txBody>
      </p:sp>
      <p:sp>
        <p:nvSpPr>
          <p:cNvPr id="104" name="矩形 103"/>
          <p:cNvSpPr/>
          <p:nvPr/>
        </p:nvSpPr>
        <p:spPr>
          <a:xfrm>
            <a:off x="1013460" y="4785343"/>
            <a:ext cx="4288353" cy="400110"/>
          </a:xfrm>
          <a:prstGeom prst="rect">
            <a:avLst/>
          </a:prstGeom>
        </p:spPr>
        <p:txBody>
          <a:bodyPr wrap="none">
            <a:spAutoFit/>
          </a:bodyPr>
          <a:lstStyle/>
          <a:p>
            <a:r>
              <a:rPr lang="zh-CN" altLang="en-US" sz="2000" b="1" dirty="0">
                <a:latin typeface="+mj-ea"/>
                <a:ea typeface="+mj-ea"/>
              </a:rPr>
              <a:t>团队协作、业务交流得到很大的提升</a:t>
            </a:r>
          </a:p>
        </p:txBody>
      </p:sp>
    </p:spTree>
    <p:extLst>
      <p:ext uri="{BB962C8B-B14F-4D97-AF65-F5344CB8AC3E}">
        <p14:creationId xmlns:p14="http://schemas.microsoft.com/office/powerpoint/2010/main" val="38829072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a:off x="-898060" y="-67815"/>
            <a:ext cx="4812557" cy="6925815"/>
          </a:xfrm>
          <a:custGeom>
            <a:avLst/>
            <a:gdLst>
              <a:gd name="connsiteX0" fmla="*/ 0 w 4812557"/>
              <a:gd name="connsiteY0" fmla="*/ 0 h 6925815"/>
              <a:gd name="connsiteX1" fmla="*/ 2119590 w 4812557"/>
              <a:gd name="connsiteY1" fmla="*/ 0 h 6925815"/>
              <a:gd name="connsiteX2" fmla="*/ 2305042 w 4812557"/>
              <a:gd name="connsiteY2" fmla="*/ 117539 h 6925815"/>
              <a:gd name="connsiteX3" fmla="*/ 4812557 w 4812557"/>
              <a:gd name="connsiteY3" fmla="*/ 4586669 h 6925815"/>
              <a:gd name="connsiteX4" fmla="*/ 4325066 w 4812557"/>
              <a:gd name="connsiteY4" fmla="*/ 6745751 h 6925815"/>
              <a:gd name="connsiteX5" fmla="*/ 4233321 w 4812557"/>
              <a:gd name="connsiteY5" fmla="*/ 6925815 h 6925815"/>
              <a:gd name="connsiteX6" fmla="*/ 0 w 4812557"/>
              <a:gd name="connsiteY6" fmla="*/ 6925815 h 6925815"/>
              <a:gd name="connsiteX7" fmla="*/ 0 w 4812557"/>
              <a:gd name="connsiteY7" fmla="*/ 0 h 692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2557" h="6925815">
                <a:moveTo>
                  <a:pt x="0" y="0"/>
                </a:moveTo>
                <a:lnTo>
                  <a:pt x="2119590" y="0"/>
                </a:lnTo>
                <a:lnTo>
                  <a:pt x="2305042" y="117539"/>
                </a:lnTo>
                <a:cubicBezTo>
                  <a:pt x="3829571" y="1146197"/>
                  <a:pt x="4812557" y="2765407"/>
                  <a:pt x="4812557" y="4586669"/>
                </a:cubicBezTo>
                <a:cubicBezTo>
                  <a:pt x="4812557" y="5351600"/>
                  <a:pt x="4639158" y="6080888"/>
                  <a:pt x="4325066" y="6745751"/>
                </a:cubicBezTo>
                <a:lnTo>
                  <a:pt x="4233321" y="6925815"/>
                </a:lnTo>
                <a:lnTo>
                  <a:pt x="0" y="6925815"/>
                </a:lnTo>
                <a:lnTo>
                  <a:pt x="0" y="0"/>
                </a:ln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0196315"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644512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318480"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680498"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562816" y="2206311"/>
            <a:ext cx="1800000"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ecturer-with-screen_50711"/>
          <p:cNvSpPr>
            <a:spLocks noChangeAspect="1"/>
          </p:cNvSpPr>
          <p:nvPr/>
        </p:nvSpPr>
        <p:spPr bwMode="auto">
          <a:xfrm>
            <a:off x="10557595" y="2566311"/>
            <a:ext cx="1134437" cy="1440000"/>
          </a:xfrm>
          <a:custGeom>
            <a:avLst/>
            <a:gdLst>
              <a:gd name="T0" fmla="*/ 558 w 1848"/>
              <a:gd name="T1" fmla="*/ 2350 h 2350"/>
              <a:gd name="T2" fmla="*/ 1848 w 1848"/>
              <a:gd name="T3" fmla="*/ 2350 h 2350"/>
              <a:gd name="T4" fmla="*/ 1482 w 1848"/>
              <a:gd name="T5" fmla="*/ 1719 h 2350"/>
              <a:gd name="T6" fmla="*/ 1846 w 1848"/>
              <a:gd name="T7" fmla="*/ 790 h 2350"/>
              <a:gd name="T8" fmla="*/ 1173 w 1848"/>
              <a:gd name="T9" fmla="*/ 53 h 2350"/>
              <a:gd name="T10" fmla="*/ 295 w 1848"/>
              <a:gd name="T11" fmla="*/ 354 h 2350"/>
              <a:gd name="T12" fmla="*/ 157 w 1848"/>
              <a:gd name="T13" fmla="*/ 886 h 2350"/>
              <a:gd name="T14" fmla="*/ 213 w 1848"/>
              <a:gd name="T15" fmla="*/ 1009 h 2350"/>
              <a:gd name="T16" fmla="*/ 13 w 1848"/>
              <a:gd name="T17" fmla="*/ 1389 h 2350"/>
              <a:gd name="T18" fmla="*/ 173 w 1848"/>
              <a:gd name="T19" fmla="*/ 1471 h 2350"/>
              <a:gd name="T20" fmla="*/ 159 w 1848"/>
              <a:gd name="T21" fmla="*/ 1580 h 2350"/>
              <a:gd name="T22" fmla="*/ 232 w 1848"/>
              <a:gd name="T23" fmla="*/ 1764 h 2350"/>
              <a:gd name="T24" fmla="*/ 218 w 1848"/>
              <a:gd name="T25" fmla="*/ 1935 h 2350"/>
              <a:gd name="T26" fmla="*/ 426 w 1848"/>
              <a:gd name="T27" fmla="*/ 2033 h 2350"/>
              <a:gd name="T28" fmla="*/ 702 w 1848"/>
              <a:gd name="T29" fmla="*/ 1988 h 2350"/>
              <a:gd name="T30" fmla="*/ 558 w 1848"/>
              <a:gd name="T31" fmla="*/ 2350 h 2350"/>
              <a:gd name="T32" fmla="*/ 1109 w 1848"/>
              <a:gd name="T33" fmla="*/ 1570 h 2350"/>
              <a:gd name="T34" fmla="*/ 947 w 1848"/>
              <a:gd name="T35" fmla="*/ 1404 h 2350"/>
              <a:gd name="T36" fmla="*/ 1109 w 1848"/>
              <a:gd name="T37" fmla="*/ 1237 h 2350"/>
              <a:gd name="T38" fmla="*/ 1274 w 1848"/>
              <a:gd name="T39" fmla="*/ 1404 h 2350"/>
              <a:gd name="T40" fmla="*/ 1109 w 1848"/>
              <a:gd name="T41" fmla="*/ 1570 h 2350"/>
              <a:gd name="T42" fmla="*/ 1135 w 1848"/>
              <a:gd name="T43" fmla="*/ 298 h 2350"/>
              <a:gd name="T44" fmla="*/ 1486 w 1848"/>
              <a:gd name="T45" fmla="*/ 583 h 2350"/>
              <a:gd name="T46" fmla="*/ 1331 w 1848"/>
              <a:gd name="T47" fmla="*/ 890 h 2350"/>
              <a:gd name="T48" fmla="*/ 1237 w 1848"/>
              <a:gd name="T49" fmla="*/ 1118 h 2350"/>
              <a:gd name="T50" fmla="*/ 1237 w 1848"/>
              <a:gd name="T51" fmla="*/ 1151 h 2350"/>
              <a:gd name="T52" fmla="*/ 994 w 1848"/>
              <a:gd name="T53" fmla="*/ 1151 h 2350"/>
              <a:gd name="T54" fmla="*/ 992 w 1848"/>
              <a:gd name="T55" fmla="*/ 1104 h 2350"/>
              <a:gd name="T56" fmla="*/ 1100 w 1848"/>
              <a:gd name="T57" fmla="*/ 817 h 2350"/>
              <a:gd name="T58" fmla="*/ 1206 w 1848"/>
              <a:gd name="T59" fmla="*/ 627 h 2350"/>
              <a:gd name="T60" fmla="*/ 1073 w 1848"/>
              <a:gd name="T61" fmla="*/ 517 h 2350"/>
              <a:gd name="T62" fmla="*/ 892 w 1848"/>
              <a:gd name="T63" fmla="*/ 572 h 2350"/>
              <a:gd name="T64" fmla="*/ 830 w 1848"/>
              <a:gd name="T65" fmla="*/ 373 h 2350"/>
              <a:gd name="T66" fmla="*/ 1135 w 1848"/>
              <a:gd name="T67" fmla="*/ 298 h 2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8" h="2350">
                <a:moveTo>
                  <a:pt x="558" y="2350"/>
                </a:moveTo>
                <a:lnTo>
                  <a:pt x="1848" y="2350"/>
                </a:lnTo>
                <a:cubicBezTo>
                  <a:pt x="1848" y="2350"/>
                  <a:pt x="1474" y="2049"/>
                  <a:pt x="1482" y="1719"/>
                </a:cubicBezTo>
                <a:cubicBezTo>
                  <a:pt x="1486" y="1535"/>
                  <a:pt x="1848" y="1301"/>
                  <a:pt x="1846" y="790"/>
                </a:cubicBezTo>
                <a:cubicBezTo>
                  <a:pt x="1845" y="534"/>
                  <a:pt x="1596" y="107"/>
                  <a:pt x="1173" y="53"/>
                </a:cubicBezTo>
                <a:cubicBezTo>
                  <a:pt x="750" y="0"/>
                  <a:pt x="434" y="93"/>
                  <a:pt x="295" y="354"/>
                </a:cubicBezTo>
                <a:cubicBezTo>
                  <a:pt x="157" y="615"/>
                  <a:pt x="146" y="844"/>
                  <a:pt x="157" y="886"/>
                </a:cubicBezTo>
                <a:cubicBezTo>
                  <a:pt x="168" y="929"/>
                  <a:pt x="213" y="1009"/>
                  <a:pt x="213" y="1009"/>
                </a:cubicBezTo>
                <a:cubicBezTo>
                  <a:pt x="213" y="1009"/>
                  <a:pt x="0" y="1336"/>
                  <a:pt x="13" y="1389"/>
                </a:cubicBezTo>
                <a:cubicBezTo>
                  <a:pt x="27" y="1442"/>
                  <a:pt x="173" y="1471"/>
                  <a:pt x="173" y="1471"/>
                </a:cubicBezTo>
                <a:cubicBezTo>
                  <a:pt x="173" y="1471"/>
                  <a:pt x="186" y="1508"/>
                  <a:pt x="159" y="1580"/>
                </a:cubicBezTo>
                <a:cubicBezTo>
                  <a:pt x="133" y="1652"/>
                  <a:pt x="209" y="1735"/>
                  <a:pt x="232" y="1764"/>
                </a:cubicBezTo>
                <a:cubicBezTo>
                  <a:pt x="254" y="1793"/>
                  <a:pt x="200" y="1884"/>
                  <a:pt x="218" y="1935"/>
                </a:cubicBezTo>
                <a:cubicBezTo>
                  <a:pt x="237" y="1985"/>
                  <a:pt x="325" y="2046"/>
                  <a:pt x="426" y="2033"/>
                </a:cubicBezTo>
                <a:cubicBezTo>
                  <a:pt x="527" y="2020"/>
                  <a:pt x="657" y="1996"/>
                  <a:pt x="702" y="1988"/>
                </a:cubicBezTo>
                <a:cubicBezTo>
                  <a:pt x="803" y="2227"/>
                  <a:pt x="558" y="2350"/>
                  <a:pt x="558" y="2350"/>
                </a:cubicBezTo>
                <a:close/>
                <a:moveTo>
                  <a:pt x="1109" y="1570"/>
                </a:moveTo>
                <a:cubicBezTo>
                  <a:pt x="1012" y="1570"/>
                  <a:pt x="947" y="1499"/>
                  <a:pt x="947" y="1404"/>
                </a:cubicBezTo>
                <a:cubicBezTo>
                  <a:pt x="947" y="1307"/>
                  <a:pt x="1014" y="1237"/>
                  <a:pt x="1109" y="1237"/>
                </a:cubicBezTo>
                <a:cubicBezTo>
                  <a:pt x="1208" y="1237"/>
                  <a:pt x="1272" y="1307"/>
                  <a:pt x="1274" y="1404"/>
                </a:cubicBezTo>
                <a:cubicBezTo>
                  <a:pt x="1274" y="1498"/>
                  <a:pt x="1208" y="1570"/>
                  <a:pt x="1109" y="1570"/>
                </a:cubicBezTo>
                <a:close/>
                <a:moveTo>
                  <a:pt x="1135" y="298"/>
                </a:moveTo>
                <a:cubicBezTo>
                  <a:pt x="1376" y="298"/>
                  <a:pt x="1486" y="431"/>
                  <a:pt x="1486" y="583"/>
                </a:cubicBezTo>
                <a:cubicBezTo>
                  <a:pt x="1486" y="722"/>
                  <a:pt x="1400" y="813"/>
                  <a:pt x="1331" y="890"/>
                </a:cubicBezTo>
                <a:cubicBezTo>
                  <a:pt x="1263" y="965"/>
                  <a:pt x="1235" y="1036"/>
                  <a:pt x="1237" y="1118"/>
                </a:cubicBezTo>
                <a:lnTo>
                  <a:pt x="1237" y="1151"/>
                </a:lnTo>
                <a:lnTo>
                  <a:pt x="994" y="1151"/>
                </a:lnTo>
                <a:lnTo>
                  <a:pt x="992" y="1104"/>
                </a:lnTo>
                <a:cubicBezTo>
                  <a:pt x="987" y="1010"/>
                  <a:pt x="1018" y="915"/>
                  <a:pt x="1100" y="817"/>
                </a:cubicBezTo>
                <a:cubicBezTo>
                  <a:pt x="1159" y="747"/>
                  <a:pt x="1206" y="689"/>
                  <a:pt x="1206" y="627"/>
                </a:cubicBezTo>
                <a:cubicBezTo>
                  <a:pt x="1206" y="563"/>
                  <a:pt x="1164" y="521"/>
                  <a:pt x="1073" y="517"/>
                </a:cubicBezTo>
                <a:cubicBezTo>
                  <a:pt x="1012" y="517"/>
                  <a:pt x="939" y="539"/>
                  <a:pt x="892" y="572"/>
                </a:cubicBezTo>
                <a:lnTo>
                  <a:pt x="830" y="373"/>
                </a:lnTo>
                <a:cubicBezTo>
                  <a:pt x="895" y="334"/>
                  <a:pt x="1005" y="298"/>
                  <a:pt x="1135" y="298"/>
                </a:cubicBezTo>
                <a:close/>
              </a:path>
            </a:pathLst>
          </a:custGeom>
          <a:solidFill>
            <a:schemeClr val="accent1">
              <a:alpha val="12000"/>
            </a:schemeClr>
          </a:solidFill>
          <a:ln>
            <a:noFill/>
          </a:ln>
        </p:spPr>
        <p:txBody>
          <a:bodyPr/>
          <a:lstStyle/>
          <a:p>
            <a:endParaRPr lang="zh-CN" altLang="en-US"/>
          </a:p>
        </p:txBody>
      </p:sp>
      <p:sp>
        <p:nvSpPr>
          <p:cNvPr id="8" name="lecturer-with-screen_50711"/>
          <p:cNvSpPr>
            <a:spLocks noChangeAspect="1"/>
          </p:cNvSpPr>
          <p:nvPr/>
        </p:nvSpPr>
        <p:spPr bwMode="auto">
          <a:xfrm>
            <a:off x="2750485" y="2566311"/>
            <a:ext cx="1625653" cy="1440000"/>
          </a:xfrm>
          <a:custGeom>
            <a:avLst/>
            <a:gdLst>
              <a:gd name="connsiteX0" fmla="*/ 388426 w 607282"/>
              <a:gd name="connsiteY0" fmla="*/ 385710 h 569180"/>
              <a:gd name="connsiteX1" fmla="*/ 431276 w 607282"/>
              <a:gd name="connsiteY1" fmla="*/ 385710 h 569180"/>
              <a:gd name="connsiteX2" fmla="*/ 431276 w 607282"/>
              <a:gd name="connsiteY2" fmla="*/ 438433 h 569180"/>
              <a:gd name="connsiteX3" fmla="*/ 522771 w 607282"/>
              <a:gd name="connsiteY3" fmla="*/ 529738 h 569180"/>
              <a:gd name="connsiteX4" fmla="*/ 522771 w 607282"/>
              <a:gd name="connsiteY4" fmla="*/ 559964 h 569180"/>
              <a:gd name="connsiteX5" fmla="*/ 492483 w 607282"/>
              <a:gd name="connsiteY5" fmla="*/ 559964 h 569180"/>
              <a:gd name="connsiteX6" fmla="*/ 431276 w 607282"/>
              <a:gd name="connsiteY6" fmla="*/ 498941 h 569180"/>
              <a:gd name="connsiteX7" fmla="*/ 431276 w 607282"/>
              <a:gd name="connsiteY7" fmla="*/ 547771 h 569180"/>
              <a:gd name="connsiteX8" fmla="*/ 409822 w 607282"/>
              <a:gd name="connsiteY8" fmla="*/ 569180 h 569180"/>
              <a:gd name="connsiteX9" fmla="*/ 388426 w 607282"/>
              <a:gd name="connsiteY9" fmla="*/ 547771 h 569180"/>
              <a:gd name="connsiteX10" fmla="*/ 388426 w 607282"/>
              <a:gd name="connsiteY10" fmla="*/ 498941 h 569180"/>
              <a:gd name="connsiteX11" fmla="*/ 327276 w 607282"/>
              <a:gd name="connsiteY11" fmla="*/ 559964 h 569180"/>
              <a:gd name="connsiteX12" fmla="*/ 296988 w 607282"/>
              <a:gd name="connsiteY12" fmla="*/ 559964 h 569180"/>
              <a:gd name="connsiteX13" fmla="*/ 296988 w 607282"/>
              <a:gd name="connsiteY13" fmla="*/ 529738 h 569180"/>
              <a:gd name="connsiteX14" fmla="*/ 296931 w 607282"/>
              <a:gd name="connsiteY14" fmla="*/ 529738 h 569180"/>
              <a:gd name="connsiteX15" fmla="*/ 388426 w 607282"/>
              <a:gd name="connsiteY15" fmla="*/ 438433 h 569180"/>
              <a:gd name="connsiteX16" fmla="*/ 388426 w 607282"/>
              <a:gd name="connsiteY16" fmla="*/ 434597 h 569180"/>
              <a:gd name="connsiteX17" fmla="*/ 38140 w 607282"/>
              <a:gd name="connsiteY17" fmla="*/ 145929 h 569180"/>
              <a:gd name="connsiteX18" fmla="*/ 38255 w 607282"/>
              <a:gd name="connsiteY18" fmla="*/ 145929 h 569180"/>
              <a:gd name="connsiteX19" fmla="*/ 66358 w 607282"/>
              <a:gd name="connsiteY19" fmla="*/ 145929 h 569180"/>
              <a:gd name="connsiteX20" fmla="*/ 68767 w 607282"/>
              <a:gd name="connsiteY20" fmla="*/ 161160 h 569180"/>
              <a:gd name="connsiteX21" fmla="*/ 76453 w 607282"/>
              <a:gd name="connsiteY21" fmla="*/ 208857 h 569180"/>
              <a:gd name="connsiteX22" fmla="*/ 82589 w 607282"/>
              <a:gd name="connsiteY22" fmla="*/ 246763 h 569180"/>
              <a:gd name="connsiteX23" fmla="*/ 92684 w 607282"/>
              <a:gd name="connsiteY23" fmla="*/ 246763 h 569180"/>
              <a:gd name="connsiteX24" fmla="*/ 99222 w 607282"/>
              <a:gd name="connsiteY24" fmla="*/ 172898 h 569180"/>
              <a:gd name="connsiteX25" fmla="*/ 91594 w 607282"/>
              <a:gd name="connsiteY25" fmla="*/ 145929 h 569180"/>
              <a:gd name="connsiteX26" fmla="*/ 136502 w 607282"/>
              <a:gd name="connsiteY26" fmla="*/ 145929 h 569180"/>
              <a:gd name="connsiteX27" fmla="*/ 128874 w 607282"/>
              <a:gd name="connsiteY27" fmla="*/ 172898 h 569180"/>
              <a:gd name="connsiteX28" fmla="*/ 135355 w 607282"/>
              <a:gd name="connsiteY28" fmla="*/ 246763 h 569180"/>
              <a:gd name="connsiteX29" fmla="*/ 145507 w 607282"/>
              <a:gd name="connsiteY29" fmla="*/ 246763 h 569180"/>
              <a:gd name="connsiteX30" fmla="*/ 153192 w 607282"/>
              <a:gd name="connsiteY30" fmla="*/ 198780 h 569180"/>
              <a:gd name="connsiteX31" fmla="*/ 161738 w 607282"/>
              <a:gd name="connsiteY31" fmla="*/ 145929 h 569180"/>
              <a:gd name="connsiteX32" fmla="*/ 336094 w 607282"/>
              <a:gd name="connsiteY32" fmla="*/ 145929 h 569180"/>
              <a:gd name="connsiteX33" fmla="*/ 374349 w 607282"/>
              <a:gd name="connsiteY33" fmla="*/ 184121 h 569180"/>
              <a:gd name="connsiteX34" fmla="*/ 336094 w 607282"/>
              <a:gd name="connsiteY34" fmla="*/ 222256 h 569180"/>
              <a:gd name="connsiteX35" fmla="*/ 189841 w 607282"/>
              <a:gd name="connsiteY35" fmla="*/ 222256 h 569180"/>
              <a:gd name="connsiteX36" fmla="*/ 189841 w 607282"/>
              <a:gd name="connsiteY36" fmla="*/ 298011 h 569180"/>
              <a:gd name="connsiteX37" fmla="*/ 189841 w 607282"/>
              <a:gd name="connsiteY37" fmla="*/ 365807 h 569180"/>
              <a:gd name="connsiteX38" fmla="*/ 189841 w 607282"/>
              <a:gd name="connsiteY38" fmla="*/ 528081 h 569180"/>
              <a:gd name="connsiteX39" fmla="*/ 151586 w 607282"/>
              <a:gd name="connsiteY39" fmla="*/ 566216 h 569180"/>
              <a:gd name="connsiteX40" fmla="*/ 114019 w 607282"/>
              <a:gd name="connsiteY40" fmla="*/ 535239 h 569180"/>
              <a:gd name="connsiteX41" fmla="*/ 76453 w 607282"/>
              <a:gd name="connsiteY41" fmla="*/ 566216 h 569180"/>
              <a:gd name="connsiteX42" fmla="*/ 38255 w 607282"/>
              <a:gd name="connsiteY42" fmla="*/ 528081 h 569180"/>
              <a:gd name="connsiteX43" fmla="*/ 38255 w 607282"/>
              <a:gd name="connsiteY43" fmla="*/ 384874 h 569180"/>
              <a:gd name="connsiteX44" fmla="*/ 0 w 607282"/>
              <a:gd name="connsiteY44" fmla="*/ 346739 h 569180"/>
              <a:gd name="connsiteX45" fmla="*/ 0 w 607282"/>
              <a:gd name="connsiteY45" fmla="*/ 184121 h 569180"/>
              <a:gd name="connsiteX46" fmla="*/ 38140 w 607282"/>
              <a:gd name="connsiteY46" fmla="*/ 145929 h 569180"/>
              <a:gd name="connsiteX47" fmla="*/ 545532 w 607282"/>
              <a:gd name="connsiteY47" fmla="*/ 89195 h 569180"/>
              <a:gd name="connsiteX48" fmla="*/ 587343 w 607282"/>
              <a:gd name="connsiteY48" fmla="*/ 89195 h 569180"/>
              <a:gd name="connsiteX49" fmla="*/ 587343 w 607282"/>
              <a:gd name="connsiteY49" fmla="*/ 124061 h 569180"/>
              <a:gd name="connsiteX50" fmla="*/ 587228 w 607282"/>
              <a:gd name="connsiteY50" fmla="*/ 124061 h 569180"/>
              <a:gd name="connsiteX51" fmla="*/ 587343 w 607282"/>
              <a:gd name="connsiteY51" fmla="*/ 324787 h 569180"/>
              <a:gd name="connsiteX52" fmla="*/ 541403 w 607282"/>
              <a:gd name="connsiteY52" fmla="*/ 370989 h 569180"/>
              <a:gd name="connsiteX53" fmla="*/ 278325 w 607282"/>
              <a:gd name="connsiteY53" fmla="*/ 370531 h 569180"/>
              <a:gd name="connsiteX54" fmla="*/ 233131 w 607282"/>
              <a:gd name="connsiteY54" fmla="*/ 331027 h 569180"/>
              <a:gd name="connsiteX55" fmla="*/ 232729 w 607282"/>
              <a:gd name="connsiteY55" fmla="*/ 233012 h 569180"/>
              <a:gd name="connsiteX56" fmla="*/ 272475 w 607282"/>
              <a:gd name="connsiteY56" fmla="*/ 233012 h 569180"/>
              <a:gd name="connsiteX57" fmla="*/ 272475 w 607282"/>
              <a:gd name="connsiteY57" fmla="*/ 330340 h 569180"/>
              <a:gd name="connsiteX58" fmla="*/ 545532 w 607282"/>
              <a:gd name="connsiteY58" fmla="*/ 329997 h 569180"/>
              <a:gd name="connsiteX59" fmla="*/ 545532 w 607282"/>
              <a:gd name="connsiteY59" fmla="*/ 124061 h 569180"/>
              <a:gd name="connsiteX60" fmla="*/ 231948 w 607282"/>
              <a:gd name="connsiteY60" fmla="*/ 89124 h 569180"/>
              <a:gd name="connsiteX61" fmla="*/ 273793 w 607282"/>
              <a:gd name="connsiteY61" fmla="*/ 89124 h 569180"/>
              <a:gd name="connsiteX62" fmla="*/ 273793 w 607282"/>
              <a:gd name="connsiteY62" fmla="*/ 135062 h 569180"/>
              <a:gd name="connsiteX63" fmla="*/ 272240 w 607282"/>
              <a:gd name="connsiteY63" fmla="*/ 135062 h 569180"/>
              <a:gd name="connsiteX64" fmla="*/ 233571 w 607282"/>
              <a:gd name="connsiteY64" fmla="*/ 135062 h 569180"/>
              <a:gd name="connsiteX65" fmla="*/ 231948 w 607282"/>
              <a:gd name="connsiteY65" fmla="*/ 135062 h 569180"/>
              <a:gd name="connsiteX66" fmla="*/ 409822 w 607282"/>
              <a:gd name="connsiteY66" fmla="*/ 10232 h 569180"/>
              <a:gd name="connsiteX67" fmla="*/ 437925 w 607282"/>
              <a:gd name="connsiteY67" fmla="*/ 35771 h 569180"/>
              <a:gd name="connsiteX68" fmla="*/ 447503 w 607282"/>
              <a:gd name="connsiteY68" fmla="*/ 35771 h 569180"/>
              <a:gd name="connsiteX69" fmla="*/ 578958 w 607282"/>
              <a:gd name="connsiteY69" fmla="*/ 35828 h 569180"/>
              <a:gd name="connsiteX70" fmla="*/ 593009 w 607282"/>
              <a:gd name="connsiteY70" fmla="*/ 37031 h 569180"/>
              <a:gd name="connsiteX71" fmla="*/ 607233 w 607282"/>
              <a:gd name="connsiteY71" fmla="*/ 57874 h 569180"/>
              <a:gd name="connsiteX72" fmla="*/ 587159 w 607282"/>
              <a:gd name="connsiteY72" fmla="*/ 76828 h 569180"/>
              <a:gd name="connsiteX73" fmla="*/ 579244 w 607282"/>
              <a:gd name="connsiteY73" fmla="*/ 76885 h 569180"/>
              <a:gd name="connsiteX74" fmla="*/ 241776 w 607282"/>
              <a:gd name="connsiteY74" fmla="*/ 76885 h 569180"/>
              <a:gd name="connsiteX75" fmla="*/ 233861 w 607282"/>
              <a:gd name="connsiteY75" fmla="*/ 76828 h 569180"/>
              <a:gd name="connsiteX76" fmla="*/ 212984 w 607282"/>
              <a:gd name="connsiteY76" fmla="*/ 56672 h 569180"/>
              <a:gd name="connsiteX77" fmla="*/ 233287 w 607282"/>
              <a:gd name="connsiteY77" fmla="*/ 35943 h 569180"/>
              <a:gd name="connsiteX78" fmla="*/ 244357 w 607282"/>
              <a:gd name="connsiteY78" fmla="*/ 35771 h 569180"/>
              <a:gd name="connsiteX79" fmla="*/ 371108 w 607282"/>
              <a:gd name="connsiteY79" fmla="*/ 35771 h 569180"/>
              <a:gd name="connsiteX80" fmla="*/ 381661 w 607282"/>
              <a:gd name="connsiteY80" fmla="*/ 35771 h 569180"/>
              <a:gd name="connsiteX81" fmla="*/ 409822 w 607282"/>
              <a:gd name="connsiteY81" fmla="*/ 10232 h 569180"/>
              <a:gd name="connsiteX82" fmla="*/ 114034 w 607282"/>
              <a:gd name="connsiteY82" fmla="*/ 0 h 569180"/>
              <a:gd name="connsiteX83" fmla="*/ 182130 w 607282"/>
              <a:gd name="connsiteY83" fmla="*/ 67990 h 569180"/>
              <a:gd name="connsiteX84" fmla="*/ 114034 w 607282"/>
              <a:gd name="connsiteY84" fmla="*/ 135980 h 569180"/>
              <a:gd name="connsiteX85" fmla="*/ 45938 w 607282"/>
              <a:gd name="connsiteY85" fmla="*/ 67990 h 569180"/>
              <a:gd name="connsiteX86" fmla="*/ 114034 w 607282"/>
              <a:gd name="connsiteY86" fmla="*/ 0 h 5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282" h="569180">
                <a:moveTo>
                  <a:pt x="388426" y="385710"/>
                </a:moveTo>
                <a:lnTo>
                  <a:pt x="431276" y="385710"/>
                </a:lnTo>
                <a:lnTo>
                  <a:pt x="431276" y="438433"/>
                </a:lnTo>
                <a:lnTo>
                  <a:pt x="522771" y="529738"/>
                </a:lnTo>
                <a:cubicBezTo>
                  <a:pt x="531146" y="538096"/>
                  <a:pt x="531146" y="551606"/>
                  <a:pt x="522771" y="559964"/>
                </a:cubicBezTo>
                <a:cubicBezTo>
                  <a:pt x="514396" y="568321"/>
                  <a:pt x="500858" y="568321"/>
                  <a:pt x="492483" y="559964"/>
                </a:cubicBezTo>
                <a:lnTo>
                  <a:pt x="431276" y="498941"/>
                </a:lnTo>
                <a:lnTo>
                  <a:pt x="431276" y="547771"/>
                </a:lnTo>
                <a:cubicBezTo>
                  <a:pt x="431276" y="559563"/>
                  <a:pt x="421697" y="569180"/>
                  <a:pt x="409822" y="569180"/>
                </a:cubicBezTo>
                <a:cubicBezTo>
                  <a:pt x="398005" y="569180"/>
                  <a:pt x="388426" y="559563"/>
                  <a:pt x="388426" y="547771"/>
                </a:cubicBezTo>
                <a:lnTo>
                  <a:pt x="388426" y="498941"/>
                </a:lnTo>
                <a:lnTo>
                  <a:pt x="327276" y="559964"/>
                </a:lnTo>
                <a:cubicBezTo>
                  <a:pt x="318901" y="568321"/>
                  <a:pt x="305306" y="568321"/>
                  <a:pt x="296988" y="559964"/>
                </a:cubicBezTo>
                <a:cubicBezTo>
                  <a:pt x="288613" y="551606"/>
                  <a:pt x="288613" y="538096"/>
                  <a:pt x="296988" y="529738"/>
                </a:cubicBezTo>
                <a:lnTo>
                  <a:pt x="296931" y="529738"/>
                </a:lnTo>
                <a:lnTo>
                  <a:pt x="388426" y="438433"/>
                </a:lnTo>
                <a:lnTo>
                  <a:pt x="388426" y="434597"/>
                </a:lnTo>
                <a:close/>
                <a:moveTo>
                  <a:pt x="38140" y="145929"/>
                </a:moveTo>
                <a:lnTo>
                  <a:pt x="38255" y="145929"/>
                </a:lnTo>
                <a:lnTo>
                  <a:pt x="66358" y="145929"/>
                </a:lnTo>
                <a:lnTo>
                  <a:pt x="68767" y="161160"/>
                </a:lnTo>
                <a:lnTo>
                  <a:pt x="76453" y="208857"/>
                </a:lnTo>
                <a:lnTo>
                  <a:pt x="82589" y="246763"/>
                </a:lnTo>
                <a:lnTo>
                  <a:pt x="92684" y="246763"/>
                </a:lnTo>
                <a:lnTo>
                  <a:pt x="99222" y="172898"/>
                </a:lnTo>
                <a:lnTo>
                  <a:pt x="91594" y="145929"/>
                </a:lnTo>
                <a:lnTo>
                  <a:pt x="136502" y="145929"/>
                </a:lnTo>
                <a:lnTo>
                  <a:pt x="128874" y="172898"/>
                </a:lnTo>
                <a:lnTo>
                  <a:pt x="135355" y="246763"/>
                </a:lnTo>
                <a:lnTo>
                  <a:pt x="145507" y="246763"/>
                </a:lnTo>
                <a:lnTo>
                  <a:pt x="153192" y="198780"/>
                </a:lnTo>
                <a:lnTo>
                  <a:pt x="161738" y="145929"/>
                </a:lnTo>
                <a:lnTo>
                  <a:pt x="336094" y="145929"/>
                </a:lnTo>
                <a:cubicBezTo>
                  <a:pt x="357200" y="145929"/>
                  <a:pt x="374349" y="162992"/>
                  <a:pt x="374349" y="184121"/>
                </a:cubicBezTo>
                <a:cubicBezTo>
                  <a:pt x="374349" y="205193"/>
                  <a:pt x="357200" y="222256"/>
                  <a:pt x="336094" y="222256"/>
                </a:cubicBezTo>
                <a:lnTo>
                  <a:pt x="189841" y="222256"/>
                </a:lnTo>
                <a:lnTo>
                  <a:pt x="189841" y="298011"/>
                </a:lnTo>
                <a:lnTo>
                  <a:pt x="189841" y="365807"/>
                </a:lnTo>
                <a:lnTo>
                  <a:pt x="189841" y="528081"/>
                </a:lnTo>
                <a:cubicBezTo>
                  <a:pt x="189841" y="549153"/>
                  <a:pt x="172692" y="566216"/>
                  <a:pt x="151586" y="566216"/>
                </a:cubicBezTo>
                <a:cubicBezTo>
                  <a:pt x="132889" y="566216"/>
                  <a:pt x="117403" y="552875"/>
                  <a:pt x="114019" y="535239"/>
                </a:cubicBezTo>
                <a:cubicBezTo>
                  <a:pt x="110693" y="552875"/>
                  <a:pt x="95150" y="566216"/>
                  <a:pt x="76453" y="566216"/>
                </a:cubicBezTo>
                <a:cubicBezTo>
                  <a:pt x="55346" y="566216"/>
                  <a:pt x="38255" y="549153"/>
                  <a:pt x="38255" y="528081"/>
                </a:cubicBezTo>
                <a:lnTo>
                  <a:pt x="38255" y="384874"/>
                </a:lnTo>
                <a:cubicBezTo>
                  <a:pt x="17091" y="384874"/>
                  <a:pt x="0" y="367811"/>
                  <a:pt x="0" y="346739"/>
                </a:cubicBezTo>
                <a:lnTo>
                  <a:pt x="0" y="184121"/>
                </a:lnTo>
                <a:cubicBezTo>
                  <a:pt x="0" y="163050"/>
                  <a:pt x="17091" y="145986"/>
                  <a:pt x="38140" y="145929"/>
                </a:cubicBezTo>
                <a:close/>
                <a:moveTo>
                  <a:pt x="545532" y="89195"/>
                </a:moveTo>
                <a:lnTo>
                  <a:pt x="587343" y="89195"/>
                </a:lnTo>
                <a:lnTo>
                  <a:pt x="587343" y="124061"/>
                </a:lnTo>
                <a:lnTo>
                  <a:pt x="587228" y="124061"/>
                </a:lnTo>
                <a:cubicBezTo>
                  <a:pt x="587228" y="190989"/>
                  <a:pt x="587056" y="257859"/>
                  <a:pt x="587343" y="324787"/>
                </a:cubicBezTo>
                <a:cubicBezTo>
                  <a:pt x="587457" y="352669"/>
                  <a:pt x="567498" y="371104"/>
                  <a:pt x="541403" y="370989"/>
                </a:cubicBezTo>
                <a:cubicBezTo>
                  <a:pt x="453710" y="370646"/>
                  <a:pt x="366018" y="370703"/>
                  <a:pt x="278325" y="370531"/>
                </a:cubicBezTo>
                <a:cubicBezTo>
                  <a:pt x="255441" y="370474"/>
                  <a:pt x="234278" y="353527"/>
                  <a:pt x="233131" y="331027"/>
                </a:cubicBezTo>
                <a:cubicBezTo>
                  <a:pt x="231525" y="299024"/>
                  <a:pt x="232729" y="266905"/>
                  <a:pt x="232729" y="233012"/>
                </a:cubicBezTo>
                <a:lnTo>
                  <a:pt x="272475" y="233012"/>
                </a:lnTo>
                <a:lnTo>
                  <a:pt x="272475" y="330340"/>
                </a:lnTo>
                <a:cubicBezTo>
                  <a:pt x="364010" y="330512"/>
                  <a:pt x="453997" y="330398"/>
                  <a:pt x="545532" y="329997"/>
                </a:cubicBezTo>
                <a:lnTo>
                  <a:pt x="545532" y="124061"/>
                </a:lnTo>
                <a:close/>
                <a:moveTo>
                  <a:pt x="231948" y="89124"/>
                </a:moveTo>
                <a:lnTo>
                  <a:pt x="273793" y="89124"/>
                </a:lnTo>
                <a:lnTo>
                  <a:pt x="273793" y="135062"/>
                </a:lnTo>
                <a:lnTo>
                  <a:pt x="272240" y="135062"/>
                </a:lnTo>
                <a:lnTo>
                  <a:pt x="233571" y="135062"/>
                </a:lnTo>
                <a:lnTo>
                  <a:pt x="231948" y="135062"/>
                </a:lnTo>
                <a:close/>
                <a:moveTo>
                  <a:pt x="409822" y="10232"/>
                </a:moveTo>
                <a:cubicBezTo>
                  <a:pt x="424505" y="10232"/>
                  <a:pt x="436606" y="21455"/>
                  <a:pt x="437925" y="35771"/>
                </a:cubicBezTo>
                <a:lnTo>
                  <a:pt x="447503" y="35771"/>
                </a:lnTo>
                <a:cubicBezTo>
                  <a:pt x="491321" y="35771"/>
                  <a:pt x="535140" y="35771"/>
                  <a:pt x="578958" y="35828"/>
                </a:cubicBezTo>
                <a:cubicBezTo>
                  <a:pt x="583661" y="35828"/>
                  <a:pt x="588650" y="35599"/>
                  <a:pt x="593009" y="37031"/>
                </a:cubicBezTo>
                <a:cubicBezTo>
                  <a:pt x="601326" y="39665"/>
                  <a:pt x="607921" y="50144"/>
                  <a:pt x="607233" y="57874"/>
                </a:cubicBezTo>
                <a:cubicBezTo>
                  <a:pt x="606315" y="67380"/>
                  <a:pt x="597368" y="75912"/>
                  <a:pt x="587159" y="76828"/>
                </a:cubicBezTo>
                <a:cubicBezTo>
                  <a:pt x="584521" y="77057"/>
                  <a:pt x="581883" y="76885"/>
                  <a:pt x="579244" y="76885"/>
                </a:cubicBezTo>
                <a:cubicBezTo>
                  <a:pt x="466774" y="76885"/>
                  <a:pt x="354304" y="76885"/>
                  <a:pt x="241776" y="76885"/>
                </a:cubicBezTo>
                <a:cubicBezTo>
                  <a:pt x="239137" y="76885"/>
                  <a:pt x="236499" y="77057"/>
                  <a:pt x="233861" y="76828"/>
                </a:cubicBezTo>
                <a:cubicBezTo>
                  <a:pt x="223078" y="75740"/>
                  <a:pt x="213156" y="66120"/>
                  <a:pt x="212984" y="56672"/>
                </a:cubicBezTo>
                <a:cubicBezTo>
                  <a:pt x="212755" y="47166"/>
                  <a:pt x="222448" y="37088"/>
                  <a:pt x="233287" y="35943"/>
                </a:cubicBezTo>
                <a:cubicBezTo>
                  <a:pt x="236958" y="35542"/>
                  <a:pt x="240686" y="35771"/>
                  <a:pt x="244357" y="35771"/>
                </a:cubicBezTo>
                <a:cubicBezTo>
                  <a:pt x="286626" y="35771"/>
                  <a:pt x="328839" y="35771"/>
                  <a:pt x="371108" y="35771"/>
                </a:cubicBezTo>
                <a:lnTo>
                  <a:pt x="381661" y="35771"/>
                </a:lnTo>
                <a:cubicBezTo>
                  <a:pt x="382981" y="21455"/>
                  <a:pt x="395082" y="10232"/>
                  <a:pt x="409822" y="10232"/>
                </a:cubicBezTo>
                <a:close/>
                <a:moveTo>
                  <a:pt x="114034" y="0"/>
                </a:moveTo>
                <a:cubicBezTo>
                  <a:pt x="151642" y="0"/>
                  <a:pt x="182130" y="30440"/>
                  <a:pt x="182130" y="67990"/>
                </a:cubicBezTo>
                <a:cubicBezTo>
                  <a:pt x="182130" y="105540"/>
                  <a:pt x="151642" y="135980"/>
                  <a:pt x="114034" y="135980"/>
                </a:cubicBezTo>
                <a:cubicBezTo>
                  <a:pt x="76426" y="135980"/>
                  <a:pt x="45938" y="105540"/>
                  <a:pt x="45938" y="67990"/>
                </a:cubicBezTo>
                <a:cubicBezTo>
                  <a:pt x="45938" y="30440"/>
                  <a:pt x="76426" y="0"/>
                  <a:pt x="114034" y="0"/>
                </a:cubicBezTo>
                <a:close/>
              </a:path>
            </a:pathLst>
          </a:custGeom>
          <a:solidFill>
            <a:schemeClr val="accent1">
              <a:alpha val="12000"/>
            </a:schemeClr>
          </a:solidFill>
          <a:ln>
            <a:noFill/>
          </a:ln>
        </p:spPr>
      </p:sp>
      <p:sp>
        <p:nvSpPr>
          <p:cNvPr id="9" name="light-bulb-idea_10890"/>
          <p:cNvSpPr>
            <a:spLocks noChangeAspect="1"/>
          </p:cNvSpPr>
          <p:nvPr/>
        </p:nvSpPr>
        <p:spPr bwMode="auto">
          <a:xfrm>
            <a:off x="7042973" y="2566311"/>
            <a:ext cx="680224" cy="1440000"/>
          </a:xfrm>
          <a:custGeom>
            <a:avLst/>
            <a:gdLst>
              <a:gd name="connsiteX0" fmla="*/ 124887 w 286903"/>
              <a:gd name="connsiteY0" fmla="*/ 124054 h 607357"/>
              <a:gd name="connsiteX1" fmla="*/ 133275 w 286903"/>
              <a:gd name="connsiteY1" fmla="*/ 128657 h 607357"/>
              <a:gd name="connsiteX2" fmla="*/ 202315 w 286903"/>
              <a:gd name="connsiteY2" fmla="*/ 233695 h 607357"/>
              <a:gd name="connsiteX3" fmla="*/ 140741 w 286903"/>
              <a:gd name="connsiteY3" fmla="*/ 275121 h 607357"/>
              <a:gd name="connsiteX4" fmla="*/ 113549 w 286903"/>
              <a:gd name="connsiteY4" fmla="*/ 252290 h 607357"/>
              <a:gd name="connsiteX5" fmla="*/ 136501 w 286903"/>
              <a:gd name="connsiteY5" fmla="*/ 226146 h 607357"/>
              <a:gd name="connsiteX6" fmla="*/ 153646 w 286903"/>
              <a:gd name="connsiteY6" fmla="*/ 222464 h 607357"/>
              <a:gd name="connsiteX7" fmla="*/ 151987 w 286903"/>
              <a:gd name="connsiteY7" fmla="*/ 216572 h 607357"/>
              <a:gd name="connsiteX8" fmla="*/ 133736 w 286903"/>
              <a:gd name="connsiteY8" fmla="*/ 220623 h 607357"/>
              <a:gd name="connsiteX9" fmla="*/ 106728 w 286903"/>
              <a:gd name="connsiteY9" fmla="*/ 252382 h 607357"/>
              <a:gd name="connsiteX10" fmla="*/ 138805 w 286903"/>
              <a:gd name="connsiteY10" fmla="*/ 280920 h 607357"/>
              <a:gd name="connsiteX11" fmla="*/ 156319 w 286903"/>
              <a:gd name="connsiteY11" fmla="*/ 279171 h 607357"/>
              <a:gd name="connsiteX12" fmla="*/ 156319 w 286903"/>
              <a:gd name="connsiteY12" fmla="*/ 315074 h 607357"/>
              <a:gd name="connsiteX13" fmla="*/ 151894 w 286903"/>
              <a:gd name="connsiteY13" fmla="*/ 337076 h 607357"/>
              <a:gd name="connsiteX14" fmla="*/ 152079 w 286903"/>
              <a:gd name="connsiteY14" fmla="*/ 577714 h 607357"/>
              <a:gd name="connsiteX15" fmla="*/ 122490 w 286903"/>
              <a:gd name="connsiteY15" fmla="*/ 607357 h 607357"/>
              <a:gd name="connsiteX16" fmla="*/ 92809 w 286903"/>
              <a:gd name="connsiteY16" fmla="*/ 577714 h 607357"/>
              <a:gd name="connsiteX17" fmla="*/ 92809 w 286903"/>
              <a:gd name="connsiteY17" fmla="*/ 371965 h 607357"/>
              <a:gd name="connsiteX18" fmla="*/ 88569 w 286903"/>
              <a:gd name="connsiteY18" fmla="*/ 371965 h 607357"/>
              <a:gd name="connsiteX19" fmla="*/ 88569 w 286903"/>
              <a:gd name="connsiteY19" fmla="*/ 577714 h 607357"/>
              <a:gd name="connsiteX20" fmla="*/ 58981 w 286903"/>
              <a:gd name="connsiteY20" fmla="*/ 607357 h 607357"/>
              <a:gd name="connsiteX21" fmla="*/ 29300 w 286903"/>
              <a:gd name="connsiteY21" fmla="*/ 577714 h 607357"/>
              <a:gd name="connsiteX22" fmla="*/ 29300 w 286903"/>
              <a:gd name="connsiteY22" fmla="*/ 337904 h 607357"/>
              <a:gd name="connsiteX23" fmla="*/ 29300 w 286903"/>
              <a:gd name="connsiteY23" fmla="*/ 337720 h 607357"/>
              <a:gd name="connsiteX24" fmla="*/ 24046 w 286903"/>
              <a:gd name="connsiteY24" fmla="*/ 315074 h 607357"/>
              <a:gd name="connsiteX25" fmla="*/ 24046 w 286903"/>
              <a:gd name="connsiteY25" fmla="*/ 257998 h 607357"/>
              <a:gd name="connsiteX26" fmla="*/ 41283 w 286903"/>
              <a:gd name="connsiteY26" fmla="*/ 260299 h 607357"/>
              <a:gd name="connsiteX27" fmla="*/ 124057 w 286903"/>
              <a:gd name="connsiteY27" fmla="*/ 131971 h 607357"/>
              <a:gd name="connsiteX28" fmla="*/ 124887 w 286903"/>
              <a:gd name="connsiteY28" fmla="*/ 124054 h 607357"/>
              <a:gd name="connsiteX29" fmla="*/ 92511 w 286903"/>
              <a:gd name="connsiteY29" fmla="*/ 99850 h 607357"/>
              <a:gd name="connsiteX30" fmla="*/ 97767 w 286903"/>
              <a:gd name="connsiteY30" fmla="*/ 100494 h 607357"/>
              <a:gd name="connsiteX31" fmla="*/ 116944 w 286903"/>
              <a:gd name="connsiteY31" fmla="*/ 119919 h 607357"/>
              <a:gd name="connsiteX32" fmla="*/ 116391 w 286903"/>
              <a:gd name="connsiteY32" fmla="*/ 130137 h 607357"/>
              <a:gd name="connsiteX33" fmla="*/ 41341 w 286903"/>
              <a:gd name="connsiteY33" fmla="*/ 252391 h 607357"/>
              <a:gd name="connsiteX34" fmla="*/ 2618 w 286903"/>
              <a:gd name="connsiteY34" fmla="*/ 231770 h 607357"/>
              <a:gd name="connsiteX35" fmla="*/ 29171 w 286903"/>
              <a:gd name="connsiteY35" fmla="*/ 148365 h 607357"/>
              <a:gd name="connsiteX36" fmla="*/ 59136 w 286903"/>
              <a:gd name="connsiteY36" fmla="*/ 122496 h 607357"/>
              <a:gd name="connsiteX37" fmla="*/ 33136 w 286903"/>
              <a:gd name="connsiteY37" fmla="*/ 195591 h 607357"/>
              <a:gd name="connsiteX38" fmla="*/ 41249 w 286903"/>
              <a:gd name="connsiteY38" fmla="*/ 195683 h 607357"/>
              <a:gd name="connsiteX39" fmla="*/ 68263 w 286903"/>
              <a:gd name="connsiteY39" fmla="*/ 118906 h 607357"/>
              <a:gd name="connsiteX40" fmla="*/ 89653 w 286903"/>
              <a:gd name="connsiteY40" fmla="*/ 100034 h 607357"/>
              <a:gd name="connsiteX41" fmla="*/ 92511 w 286903"/>
              <a:gd name="connsiteY41" fmla="*/ 99850 h 607357"/>
              <a:gd name="connsiteX42" fmla="*/ 268318 w 286903"/>
              <a:gd name="connsiteY42" fmla="*/ 79245 h 607357"/>
              <a:gd name="connsiteX43" fmla="*/ 283683 w 286903"/>
              <a:gd name="connsiteY43" fmla="*/ 79245 h 607357"/>
              <a:gd name="connsiteX44" fmla="*/ 286903 w 286903"/>
              <a:gd name="connsiteY44" fmla="*/ 82915 h 607357"/>
              <a:gd name="connsiteX45" fmla="*/ 283683 w 286903"/>
              <a:gd name="connsiteY45" fmla="*/ 86584 h 607357"/>
              <a:gd name="connsiteX46" fmla="*/ 268318 w 286903"/>
              <a:gd name="connsiteY46" fmla="*/ 86584 h 607357"/>
              <a:gd name="connsiteX47" fmla="*/ 265098 w 286903"/>
              <a:gd name="connsiteY47" fmla="*/ 82915 h 607357"/>
              <a:gd name="connsiteX48" fmla="*/ 268318 w 286903"/>
              <a:gd name="connsiteY48" fmla="*/ 79245 h 607357"/>
              <a:gd name="connsiteX49" fmla="*/ 178871 w 286903"/>
              <a:gd name="connsiteY49" fmla="*/ 79245 h 607357"/>
              <a:gd name="connsiteX50" fmla="*/ 194177 w 286903"/>
              <a:gd name="connsiteY50" fmla="*/ 79245 h 607357"/>
              <a:gd name="connsiteX51" fmla="*/ 197497 w 286903"/>
              <a:gd name="connsiteY51" fmla="*/ 82915 h 607357"/>
              <a:gd name="connsiteX52" fmla="*/ 194177 w 286903"/>
              <a:gd name="connsiteY52" fmla="*/ 86584 h 607357"/>
              <a:gd name="connsiteX53" fmla="*/ 178871 w 286903"/>
              <a:gd name="connsiteY53" fmla="*/ 86584 h 607357"/>
              <a:gd name="connsiteX54" fmla="*/ 175551 w 286903"/>
              <a:gd name="connsiteY54" fmla="*/ 82915 h 607357"/>
              <a:gd name="connsiteX55" fmla="*/ 178871 w 286903"/>
              <a:gd name="connsiteY55" fmla="*/ 79245 h 607357"/>
              <a:gd name="connsiteX56" fmla="*/ 229781 w 286903"/>
              <a:gd name="connsiteY56" fmla="*/ 48902 h 607357"/>
              <a:gd name="connsiteX57" fmla="*/ 258444 w 286903"/>
              <a:gd name="connsiteY57" fmla="*/ 80836 h 607357"/>
              <a:gd name="connsiteX58" fmla="*/ 242868 w 286903"/>
              <a:gd name="connsiteY58" fmla="*/ 109273 h 607357"/>
              <a:gd name="connsiteX59" fmla="*/ 242868 w 286903"/>
              <a:gd name="connsiteY59" fmla="*/ 124734 h 607357"/>
              <a:gd name="connsiteX60" fmla="*/ 229781 w 286903"/>
              <a:gd name="connsiteY60" fmla="*/ 139367 h 607357"/>
              <a:gd name="connsiteX61" fmla="*/ 216601 w 286903"/>
              <a:gd name="connsiteY61" fmla="*/ 124734 h 607357"/>
              <a:gd name="connsiteX62" fmla="*/ 216601 w 286903"/>
              <a:gd name="connsiteY62" fmla="*/ 109273 h 607357"/>
              <a:gd name="connsiteX63" fmla="*/ 201025 w 286903"/>
              <a:gd name="connsiteY63" fmla="*/ 80836 h 607357"/>
              <a:gd name="connsiteX64" fmla="*/ 229781 w 286903"/>
              <a:gd name="connsiteY64" fmla="*/ 48902 h 607357"/>
              <a:gd name="connsiteX65" fmla="*/ 268655 w 286903"/>
              <a:gd name="connsiteY65" fmla="*/ 39789 h 607357"/>
              <a:gd name="connsiteX66" fmla="*/ 273264 w 286903"/>
              <a:gd name="connsiteY66" fmla="*/ 39789 h 607357"/>
              <a:gd name="connsiteX67" fmla="*/ 273264 w 286903"/>
              <a:gd name="connsiteY67" fmla="*/ 44941 h 607357"/>
              <a:gd name="connsiteX68" fmla="*/ 262388 w 286903"/>
              <a:gd name="connsiteY68" fmla="*/ 56993 h 607357"/>
              <a:gd name="connsiteX69" fmla="*/ 260084 w 286903"/>
              <a:gd name="connsiteY69" fmla="*/ 58005 h 607357"/>
              <a:gd name="connsiteX70" fmla="*/ 257779 w 286903"/>
              <a:gd name="connsiteY70" fmla="*/ 56993 h 607357"/>
              <a:gd name="connsiteX71" fmla="*/ 257779 w 286903"/>
              <a:gd name="connsiteY71" fmla="*/ 51841 h 607357"/>
              <a:gd name="connsiteX72" fmla="*/ 187214 w 286903"/>
              <a:gd name="connsiteY72" fmla="*/ 39787 h 607357"/>
              <a:gd name="connsiteX73" fmla="*/ 191915 w 286903"/>
              <a:gd name="connsiteY73" fmla="*/ 39787 h 607357"/>
              <a:gd name="connsiteX74" fmla="*/ 202699 w 286903"/>
              <a:gd name="connsiteY74" fmla="*/ 51826 h 607357"/>
              <a:gd name="connsiteX75" fmla="*/ 202699 w 286903"/>
              <a:gd name="connsiteY75" fmla="*/ 56972 h 607357"/>
              <a:gd name="connsiteX76" fmla="*/ 200394 w 286903"/>
              <a:gd name="connsiteY76" fmla="*/ 58075 h 607357"/>
              <a:gd name="connsiteX77" fmla="*/ 198090 w 286903"/>
              <a:gd name="connsiteY77" fmla="*/ 56972 h 607357"/>
              <a:gd name="connsiteX78" fmla="*/ 187214 w 286903"/>
              <a:gd name="connsiteY78" fmla="*/ 44934 h 607357"/>
              <a:gd name="connsiteX79" fmla="*/ 187214 w 286903"/>
              <a:gd name="connsiteY79" fmla="*/ 39787 h 607357"/>
              <a:gd name="connsiteX80" fmla="*/ 229756 w 286903"/>
              <a:gd name="connsiteY80" fmla="*/ 17782 h 607357"/>
              <a:gd name="connsiteX81" fmla="*/ 232991 w 286903"/>
              <a:gd name="connsiteY81" fmla="*/ 21457 h 607357"/>
              <a:gd name="connsiteX82" fmla="*/ 232991 w 286903"/>
              <a:gd name="connsiteY82" fmla="*/ 38452 h 607357"/>
              <a:gd name="connsiteX83" fmla="*/ 229756 w 286903"/>
              <a:gd name="connsiteY83" fmla="*/ 42127 h 607357"/>
              <a:gd name="connsiteX84" fmla="*/ 226428 w 286903"/>
              <a:gd name="connsiteY84" fmla="*/ 38544 h 607357"/>
              <a:gd name="connsiteX85" fmla="*/ 226428 w 286903"/>
              <a:gd name="connsiteY85" fmla="*/ 21457 h 607357"/>
              <a:gd name="connsiteX86" fmla="*/ 229756 w 286903"/>
              <a:gd name="connsiteY86" fmla="*/ 17782 h 607357"/>
              <a:gd name="connsiteX87" fmla="*/ 98669 w 286903"/>
              <a:gd name="connsiteY87" fmla="*/ 0 h 607357"/>
              <a:gd name="connsiteX88" fmla="*/ 163272 w 286903"/>
              <a:gd name="connsiteY88" fmla="*/ 64513 h 607357"/>
              <a:gd name="connsiteX89" fmla="*/ 129819 w 286903"/>
              <a:gd name="connsiteY89" fmla="*/ 121020 h 607357"/>
              <a:gd name="connsiteX90" fmla="*/ 127515 w 286903"/>
              <a:gd name="connsiteY90" fmla="*/ 119732 h 607357"/>
              <a:gd name="connsiteX91" fmla="*/ 120695 w 286903"/>
              <a:gd name="connsiteY91" fmla="*/ 115958 h 607357"/>
              <a:gd name="connsiteX92" fmla="*/ 89362 w 286903"/>
              <a:gd name="connsiteY92" fmla="*/ 95159 h 607357"/>
              <a:gd name="connsiteX93" fmla="*/ 64940 w 286903"/>
              <a:gd name="connsiteY93" fmla="*/ 113934 h 607357"/>
              <a:gd name="connsiteX94" fmla="*/ 60424 w 286903"/>
              <a:gd name="connsiteY94" fmla="*/ 116418 h 607357"/>
              <a:gd name="connsiteX95" fmla="*/ 34067 w 286903"/>
              <a:gd name="connsiteY95" fmla="*/ 64513 h 607357"/>
              <a:gd name="connsiteX96" fmla="*/ 98669 w 286903"/>
              <a:gd name="connsiteY96" fmla="*/ 0 h 60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86903" h="607357">
                <a:moveTo>
                  <a:pt x="124887" y="124054"/>
                </a:moveTo>
                <a:cubicBezTo>
                  <a:pt x="126546" y="124883"/>
                  <a:pt x="132169" y="127920"/>
                  <a:pt x="133275" y="128657"/>
                </a:cubicBezTo>
                <a:cubicBezTo>
                  <a:pt x="174109" y="154065"/>
                  <a:pt x="211256" y="196411"/>
                  <a:pt x="202315" y="233695"/>
                </a:cubicBezTo>
                <a:cubicBezTo>
                  <a:pt x="198997" y="247503"/>
                  <a:pt x="186553" y="271254"/>
                  <a:pt x="140741" y="275121"/>
                </a:cubicBezTo>
                <a:cubicBezTo>
                  <a:pt x="126085" y="275121"/>
                  <a:pt x="114655" y="265363"/>
                  <a:pt x="113549" y="252290"/>
                </a:cubicBezTo>
                <a:cubicBezTo>
                  <a:pt x="112443" y="238482"/>
                  <a:pt x="122675" y="227343"/>
                  <a:pt x="136501" y="226146"/>
                </a:cubicBezTo>
                <a:cubicBezTo>
                  <a:pt x="148115" y="225225"/>
                  <a:pt x="153646" y="222464"/>
                  <a:pt x="153646" y="222464"/>
                </a:cubicBezTo>
                <a:lnTo>
                  <a:pt x="151987" y="216572"/>
                </a:lnTo>
                <a:cubicBezTo>
                  <a:pt x="145719" y="219150"/>
                  <a:pt x="142861" y="219978"/>
                  <a:pt x="133736" y="220623"/>
                </a:cubicBezTo>
                <a:cubicBezTo>
                  <a:pt x="117236" y="222003"/>
                  <a:pt x="105253" y="235904"/>
                  <a:pt x="106728" y="252382"/>
                </a:cubicBezTo>
                <a:cubicBezTo>
                  <a:pt x="108019" y="267756"/>
                  <a:pt x="120831" y="280920"/>
                  <a:pt x="138805" y="280920"/>
                </a:cubicBezTo>
                <a:cubicBezTo>
                  <a:pt x="146456" y="280736"/>
                  <a:pt x="151065" y="280368"/>
                  <a:pt x="156319" y="279171"/>
                </a:cubicBezTo>
                <a:lnTo>
                  <a:pt x="156319" y="315074"/>
                </a:lnTo>
                <a:cubicBezTo>
                  <a:pt x="156319" y="322530"/>
                  <a:pt x="154660" y="330816"/>
                  <a:pt x="151894" y="337076"/>
                </a:cubicBezTo>
                <a:lnTo>
                  <a:pt x="152079" y="577714"/>
                </a:lnTo>
                <a:cubicBezTo>
                  <a:pt x="152079" y="594101"/>
                  <a:pt x="138805" y="607357"/>
                  <a:pt x="122490" y="607357"/>
                </a:cubicBezTo>
                <a:cubicBezTo>
                  <a:pt x="106083" y="607357"/>
                  <a:pt x="92809" y="594101"/>
                  <a:pt x="92809" y="577714"/>
                </a:cubicBezTo>
                <a:lnTo>
                  <a:pt x="92809" y="371965"/>
                </a:lnTo>
                <a:lnTo>
                  <a:pt x="88569" y="371965"/>
                </a:lnTo>
                <a:lnTo>
                  <a:pt x="88569" y="577714"/>
                </a:lnTo>
                <a:cubicBezTo>
                  <a:pt x="88569" y="594101"/>
                  <a:pt x="75296" y="607357"/>
                  <a:pt x="58981" y="607357"/>
                </a:cubicBezTo>
                <a:cubicBezTo>
                  <a:pt x="42573" y="607357"/>
                  <a:pt x="29300" y="594101"/>
                  <a:pt x="29300" y="577714"/>
                </a:cubicBezTo>
                <a:lnTo>
                  <a:pt x="29300" y="337904"/>
                </a:lnTo>
                <a:cubicBezTo>
                  <a:pt x="29300" y="337812"/>
                  <a:pt x="29300" y="337812"/>
                  <a:pt x="29300" y="337720"/>
                </a:cubicBezTo>
                <a:cubicBezTo>
                  <a:pt x="25982" y="330908"/>
                  <a:pt x="24046" y="323359"/>
                  <a:pt x="24046" y="315074"/>
                </a:cubicBezTo>
                <a:lnTo>
                  <a:pt x="24046" y="257998"/>
                </a:lnTo>
                <a:cubicBezTo>
                  <a:pt x="26535" y="258458"/>
                  <a:pt x="33171" y="260207"/>
                  <a:pt x="41283" y="260299"/>
                </a:cubicBezTo>
                <a:cubicBezTo>
                  <a:pt x="76679" y="260852"/>
                  <a:pt x="103778" y="218321"/>
                  <a:pt x="124057" y="131971"/>
                </a:cubicBezTo>
                <a:cubicBezTo>
                  <a:pt x="124702" y="129301"/>
                  <a:pt x="125163" y="126079"/>
                  <a:pt x="124887" y="124054"/>
                </a:cubicBezTo>
                <a:close/>
                <a:moveTo>
                  <a:pt x="92511" y="99850"/>
                </a:moveTo>
                <a:cubicBezTo>
                  <a:pt x="94816" y="99850"/>
                  <a:pt x="97214" y="100402"/>
                  <a:pt x="97767" y="100494"/>
                </a:cubicBezTo>
                <a:cubicBezTo>
                  <a:pt x="107540" y="102796"/>
                  <a:pt x="115192" y="110621"/>
                  <a:pt x="116944" y="119919"/>
                </a:cubicBezTo>
                <a:cubicBezTo>
                  <a:pt x="117221" y="121760"/>
                  <a:pt x="117405" y="125718"/>
                  <a:pt x="116391" y="130137"/>
                </a:cubicBezTo>
                <a:cubicBezTo>
                  <a:pt x="97306" y="211333"/>
                  <a:pt x="72043" y="252391"/>
                  <a:pt x="41341" y="252391"/>
                </a:cubicBezTo>
                <a:cubicBezTo>
                  <a:pt x="33136" y="252483"/>
                  <a:pt x="11100" y="248985"/>
                  <a:pt x="2618" y="231770"/>
                </a:cubicBezTo>
                <a:cubicBezTo>
                  <a:pt x="-7708" y="204705"/>
                  <a:pt x="14881" y="167513"/>
                  <a:pt x="29171" y="148365"/>
                </a:cubicBezTo>
                <a:cubicBezTo>
                  <a:pt x="36639" y="138330"/>
                  <a:pt x="47611" y="128756"/>
                  <a:pt x="59136" y="122496"/>
                </a:cubicBezTo>
                <a:cubicBezTo>
                  <a:pt x="51114" y="154901"/>
                  <a:pt x="35533" y="191540"/>
                  <a:pt x="33136" y="195591"/>
                </a:cubicBezTo>
                <a:cubicBezTo>
                  <a:pt x="30646" y="199733"/>
                  <a:pt x="38022" y="203140"/>
                  <a:pt x="41249" y="195683"/>
                </a:cubicBezTo>
                <a:cubicBezTo>
                  <a:pt x="44476" y="188318"/>
                  <a:pt x="61256" y="148733"/>
                  <a:pt x="68263" y="118906"/>
                </a:cubicBezTo>
                <a:cubicBezTo>
                  <a:pt x="70753" y="108411"/>
                  <a:pt x="79512" y="101139"/>
                  <a:pt x="89653" y="100034"/>
                </a:cubicBezTo>
                <a:cubicBezTo>
                  <a:pt x="90575" y="99942"/>
                  <a:pt x="91589" y="99850"/>
                  <a:pt x="92511" y="99850"/>
                </a:cubicBezTo>
                <a:close/>
                <a:moveTo>
                  <a:pt x="268318" y="79245"/>
                </a:moveTo>
                <a:lnTo>
                  <a:pt x="283683" y="79245"/>
                </a:lnTo>
                <a:cubicBezTo>
                  <a:pt x="285431" y="79245"/>
                  <a:pt x="286903" y="80896"/>
                  <a:pt x="286903" y="82915"/>
                </a:cubicBezTo>
                <a:cubicBezTo>
                  <a:pt x="286903" y="84933"/>
                  <a:pt x="285431" y="86584"/>
                  <a:pt x="283683" y="86584"/>
                </a:cubicBezTo>
                <a:lnTo>
                  <a:pt x="268318" y="86584"/>
                </a:lnTo>
                <a:cubicBezTo>
                  <a:pt x="266478" y="86584"/>
                  <a:pt x="265098" y="84933"/>
                  <a:pt x="265098" y="82915"/>
                </a:cubicBezTo>
                <a:cubicBezTo>
                  <a:pt x="265098" y="80896"/>
                  <a:pt x="266478" y="79245"/>
                  <a:pt x="268318" y="79245"/>
                </a:cubicBezTo>
                <a:close/>
                <a:moveTo>
                  <a:pt x="178871" y="79245"/>
                </a:moveTo>
                <a:lnTo>
                  <a:pt x="194177" y="79245"/>
                </a:lnTo>
                <a:cubicBezTo>
                  <a:pt x="196022" y="79245"/>
                  <a:pt x="197497" y="80896"/>
                  <a:pt x="197497" y="82915"/>
                </a:cubicBezTo>
                <a:cubicBezTo>
                  <a:pt x="197497" y="84933"/>
                  <a:pt x="195929" y="86584"/>
                  <a:pt x="194177" y="86584"/>
                </a:cubicBezTo>
                <a:lnTo>
                  <a:pt x="178871" y="86584"/>
                </a:lnTo>
                <a:cubicBezTo>
                  <a:pt x="177026" y="86584"/>
                  <a:pt x="175551" y="84933"/>
                  <a:pt x="175551" y="82915"/>
                </a:cubicBezTo>
                <a:cubicBezTo>
                  <a:pt x="175551" y="80896"/>
                  <a:pt x="177026" y="79245"/>
                  <a:pt x="178871" y="79245"/>
                </a:cubicBezTo>
                <a:close/>
                <a:moveTo>
                  <a:pt x="229781" y="48902"/>
                </a:moveTo>
                <a:cubicBezTo>
                  <a:pt x="245633" y="48902"/>
                  <a:pt x="258536" y="63167"/>
                  <a:pt x="258444" y="80836"/>
                </a:cubicBezTo>
                <a:cubicBezTo>
                  <a:pt x="258444" y="92984"/>
                  <a:pt x="252453" y="103844"/>
                  <a:pt x="242868" y="109273"/>
                </a:cubicBezTo>
                <a:lnTo>
                  <a:pt x="242868" y="124734"/>
                </a:lnTo>
                <a:cubicBezTo>
                  <a:pt x="242868" y="132741"/>
                  <a:pt x="236969" y="139367"/>
                  <a:pt x="229781" y="139367"/>
                </a:cubicBezTo>
                <a:cubicBezTo>
                  <a:pt x="222499" y="139367"/>
                  <a:pt x="216601" y="132741"/>
                  <a:pt x="216601" y="124734"/>
                </a:cubicBezTo>
                <a:lnTo>
                  <a:pt x="216601" y="109273"/>
                </a:lnTo>
                <a:cubicBezTo>
                  <a:pt x="207108" y="103844"/>
                  <a:pt x="201025" y="92984"/>
                  <a:pt x="201025" y="80836"/>
                </a:cubicBezTo>
                <a:cubicBezTo>
                  <a:pt x="201025" y="63167"/>
                  <a:pt x="213928" y="48902"/>
                  <a:pt x="229781" y="48902"/>
                </a:cubicBezTo>
                <a:close/>
                <a:moveTo>
                  <a:pt x="268655" y="39789"/>
                </a:moveTo>
                <a:cubicBezTo>
                  <a:pt x="269853" y="38317"/>
                  <a:pt x="271973" y="38317"/>
                  <a:pt x="273264" y="39789"/>
                </a:cubicBezTo>
                <a:cubicBezTo>
                  <a:pt x="274554" y="41169"/>
                  <a:pt x="274554" y="43469"/>
                  <a:pt x="273264" y="44941"/>
                </a:cubicBezTo>
                <a:lnTo>
                  <a:pt x="262388" y="56993"/>
                </a:lnTo>
                <a:cubicBezTo>
                  <a:pt x="261743" y="57729"/>
                  <a:pt x="260913" y="58005"/>
                  <a:pt x="260084" y="58005"/>
                </a:cubicBezTo>
                <a:cubicBezTo>
                  <a:pt x="259254" y="58005"/>
                  <a:pt x="258425" y="57729"/>
                  <a:pt x="257779" y="56993"/>
                </a:cubicBezTo>
                <a:cubicBezTo>
                  <a:pt x="256489" y="55613"/>
                  <a:pt x="256489" y="53221"/>
                  <a:pt x="257779" y="51841"/>
                </a:cubicBezTo>
                <a:close/>
                <a:moveTo>
                  <a:pt x="187214" y="39787"/>
                </a:moveTo>
                <a:cubicBezTo>
                  <a:pt x="188505" y="38317"/>
                  <a:pt x="190625" y="38317"/>
                  <a:pt x="191915" y="39787"/>
                </a:cubicBezTo>
                <a:lnTo>
                  <a:pt x="202699" y="51826"/>
                </a:lnTo>
                <a:cubicBezTo>
                  <a:pt x="203989" y="53204"/>
                  <a:pt x="203989" y="55594"/>
                  <a:pt x="202699" y="56972"/>
                </a:cubicBezTo>
                <a:cubicBezTo>
                  <a:pt x="202053" y="57707"/>
                  <a:pt x="201224" y="58075"/>
                  <a:pt x="200394" y="58075"/>
                </a:cubicBezTo>
                <a:cubicBezTo>
                  <a:pt x="199565" y="58075"/>
                  <a:pt x="198735" y="57707"/>
                  <a:pt x="198090" y="56972"/>
                </a:cubicBezTo>
                <a:lnTo>
                  <a:pt x="187214" y="44934"/>
                </a:lnTo>
                <a:cubicBezTo>
                  <a:pt x="185924" y="43555"/>
                  <a:pt x="185924" y="41166"/>
                  <a:pt x="187214" y="39787"/>
                </a:cubicBezTo>
                <a:close/>
                <a:moveTo>
                  <a:pt x="229756" y="17782"/>
                </a:moveTo>
                <a:cubicBezTo>
                  <a:pt x="231604" y="17782"/>
                  <a:pt x="232991" y="19436"/>
                  <a:pt x="232991" y="21457"/>
                </a:cubicBezTo>
                <a:lnTo>
                  <a:pt x="232991" y="38452"/>
                </a:lnTo>
                <a:cubicBezTo>
                  <a:pt x="232991" y="40473"/>
                  <a:pt x="231604" y="42127"/>
                  <a:pt x="229756" y="42127"/>
                </a:cubicBezTo>
                <a:cubicBezTo>
                  <a:pt x="227907" y="42127"/>
                  <a:pt x="226428" y="40473"/>
                  <a:pt x="226428" y="38544"/>
                </a:cubicBezTo>
                <a:lnTo>
                  <a:pt x="226428" y="21457"/>
                </a:lnTo>
                <a:cubicBezTo>
                  <a:pt x="226428" y="19436"/>
                  <a:pt x="227907" y="17782"/>
                  <a:pt x="229756" y="17782"/>
                </a:cubicBezTo>
                <a:close/>
                <a:moveTo>
                  <a:pt x="98669" y="0"/>
                </a:moveTo>
                <a:cubicBezTo>
                  <a:pt x="134335" y="0"/>
                  <a:pt x="163272" y="28898"/>
                  <a:pt x="163272" y="64513"/>
                </a:cubicBezTo>
                <a:cubicBezTo>
                  <a:pt x="163272" y="88901"/>
                  <a:pt x="149725" y="110068"/>
                  <a:pt x="129819" y="121020"/>
                </a:cubicBezTo>
                <a:cubicBezTo>
                  <a:pt x="129082" y="120560"/>
                  <a:pt x="128344" y="120192"/>
                  <a:pt x="127515" y="119732"/>
                </a:cubicBezTo>
                <a:lnTo>
                  <a:pt x="120695" y="115958"/>
                </a:lnTo>
                <a:cubicBezTo>
                  <a:pt x="117562" y="105835"/>
                  <a:pt x="106872" y="93135"/>
                  <a:pt x="89362" y="95159"/>
                </a:cubicBezTo>
                <a:cubicBezTo>
                  <a:pt x="78303" y="96356"/>
                  <a:pt x="68903" y="103718"/>
                  <a:pt x="64940" y="113934"/>
                </a:cubicBezTo>
                <a:lnTo>
                  <a:pt x="60424" y="116418"/>
                </a:lnTo>
                <a:cubicBezTo>
                  <a:pt x="44481" y="104639"/>
                  <a:pt x="34067" y="85772"/>
                  <a:pt x="34067" y="64513"/>
                </a:cubicBezTo>
                <a:cubicBezTo>
                  <a:pt x="34067" y="28898"/>
                  <a:pt x="63004" y="0"/>
                  <a:pt x="98669" y="0"/>
                </a:cubicBezTo>
                <a:close/>
              </a:path>
            </a:pathLst>
          </a:custGeom>
          <a:solidFill>
            <a:schemeClr val="accent1">
              <a:alpha val="12000"/>
            </a:schemeClr>
          </a:solidFill>
          <a:ln>
            <a:noFill/>
          </a:ln>
        </p:spPr>
      </p:sp>
      <p:sp>
        <p:nvSpPr>
          <p:cNvPr id="10" name="favorite_285976"/>
          <p:cNvSpPr>
            <a:spLocks noChangeAspect="1"/>
          </p:cNvSpPr>
          <p:nvPr/>
        </p:nvSpPr>
        <p:spPr bwMode="auto">
          <a:xfrm>
            <a:off x="8536164" y="2566311"/>
            <a:ext cx="1442184" cy="1440000"/>
          </a:xfrm>
          <a:custGeom>
            <a:avLst/>
            <a:gdLst>
              <a:gd name="connsiteX0" fmla="*/ 587787 w 587787"/>
              <a:gd name="connsiteY0" fmla="*/ 366541 h 586899"/>
              <a:gd name="connsiteX1" fmla="*/ 587787 w 587787"/>
              <a:gd name="connsiteY1" fmla="*/ 531656 h 586899"/>
              <a:gd name="connsiteX2" fmla="*/ 532441 w 587787"/>
              <a:gd name="connsiteY2" fmla="*/ 586899 h 586899"/>
              <a:gd name="connsiteX3" fmla="*/ 409449 w 587787"/>
              <a:gd name="connsiteY3" fmla="*/ 586899 h 586899"/>
              <a:gd name="connsiteX4" fmla="*/ 461106 w 587787"/>
              <a:gd name="connsiteY4" fmla="*/ 522449 h 586899"/>
              <a:gd name="connsiteX5" fmla="*/ 486319 w 587787"/>
              <a:gd name="connsiteY5" fmla="*/ 522449 h 586899"/>
              <a:gd name="connsiteX6" fmla="*/ 523216 w 587787"/>
              <a:gd name="connsiteY6" fmla="*/ 485620 h 586899"/>
              <a:gd name="connsiteX7" fmla="*/ 523216 w 587787"/>
              <a:gd name="connsiteY7" fmla="*/ 445723 h 586899"/>
              <a:gd name="connsiteX8" fmla="*/ 110081 w 587787"/>
              <a:gd name="connsiteY8" fmla="*/ 355493 h 586899"/>
              <a:gd name="connsiteX9" fmla="*/ 341783 w 587787"/>
              <a:gd name="connsiteY9" fmla="*/ 355493 h 586899"/>
              <a:gd name="connsiteX10" fmla="*/ 341783 w 587787"/>
              <a:gd name="connsiteY10" fmla="*/ 392285 h 586899"/>
              <a:gd name="connsiteX11" fmla="*/ 110081 w 587787"/>
              <a:gd name="connsiteY11" fmla="*/ 392285 h 586899"/>
              <a:gd name="connsiteX12" fmla="*/ 515838 w 587787"/>
              <a:gd name="connsiteY12" fmla="*/ 322942 h 586899"/>
              <a:gd name="connsiteX13" fmla="*/ 587787 w 587787"/>
              <a:gd name="connsiteY13" fmla="*/ 322942 h 586899"/>
              <a:gd name="connsiteX14" fmla="*/ 372556 w 587787"/>
              <a:gd name="connsiteY14" fmla="*/ 586899 h 586899"/>
              <a:gd name="connsiteX15" fmla="*/ 244032 w 587787"/>
              <a:gd name="connsiteY15" fmla="*/ 414406 h 586899"/>
              <a:gd name="connsiteX16" fmla="*/ 315981 w 587787"/>
              <a:gd name="connsiteY16" fmla="*/ 414406 h 586899"/>
              <a:gd name="connsiteX17" fmla="*/ 372556 w 587787"/>
              <a:gd name="connsiteY17" fmla="*/ 487455 h 586899"/>
              <a:gd name="connsiteX18" fmla="*/ 110081 w 587787"/>
              <a:gd name="connsiteY18" fmla="*/ 282402 h 586899"/>
              <a:gd name="connsiteX19" fmla="*/ 341783 w 587787"/>
              <a:gd name="connsiteY19" fmla="*/ 282402 h 586899"/>
              <a:gd name="connsiteX20" fmla="*/ 341783 w 587787"/>
              <a:gd name="connsiteY20" fmla="*/ 319194 h 586899"/>
              <a:gd name="connsiteX21" fmla="*/ 110081 w 587787"/>
              <a:gd name="connsiteY21" fmla="*/ 319194 h 586899"/>
              <a:gd name="connsiteX22" fmla="*/ 110081 w 587787"/>
              <a:gd name="connsiteY22" fmla="*/ 208719 h 586899"/>
              <a:gd name="connsiteX23" fmla="*/ 477707 w 587787"/>
              <a:gd name="connsiteY23" fmla="*/ 208719 h 586899"/>
              <a:gd name="connsiteX24" fmla="*/ 477707 w 587787"/>
              <a:gd name="connsiteY24" fmla="*/ 245610 h 586899"/>
              <a:gd name="connsiteX25" fmla="*/ 110081 w 587787"/>
              <a:gd name="connsiteY25" fmla="*/ 245610 h 586899"/>
              <a:gd name="connsiteX26" fmla="*/ 205971 w 587787"/>
              <a:gd name="connsiteY26" fmla="*/ 38676 h 586899"/>
              <a:gd name="connsiteX27" fmla="*/ 183837 w 587787"/>
              <a:gd name="connsiteY27" fmla="*/ 60777 h 586899"/>
              <a:gd name="connsiteX28" fmla="*/ 205971 w 587787"/>
              <a:gd name="connsiteY28" fmla="*/ 82264 h 586899"/>
              <a:gd name="connsiteX29" fmla="*/ 227491 w 587787"/>
              <a:gd name="connsiteY29" fmla="*/ 60777 h 586899"/>
              <a:gd name="connsiteX30" fmla="*/ 205971 w 587787"/>
              <a:gd name="connsiteY30" fmla="*/ 38676 h 586899"/>
              <a:gd name="connsiteX31" fmla="*/ 143258 w 587787"/>
              <a:gd name="connsiteY31" fmla="*/ 38676 h 586899"/>
              <a:gd name="connsiteX32" fmla="*/ 121123 w 587787"/>
              <a:gd name="connsiteY32" fmla="*/ 60777 h 586899"/>
              <a:gd name="connsiteX33" fmla="*/ 143258 w 587787"/>
              <a:gd name="connsiteY33" fmla="*/ 82264 h 586899"/>
              <a:gd name="connsiteX34" fmla="*/ 165392 w 587787"/>
              <a:gd name="connsiteY34" fmla="*/ 60777 h 586899"/>
              <a:gd name="connsiteX35" fmla="*/ 143258 w 587787"/>
              <a:gd name="connsiteY35" fmla="*/ 38676 h 586899"/>
              <a:gd name="connsiteX36" fmla="*/ 82389 w 587787"/>
              <a:gd name="connsiteY36" fmla="*/ 38676 h 586899"/>
              <a:gd name="connsiteX37" fmla="*/ 60869 w 587787"/>
              <a:gd name="connsiteY37" fmla="*/ 60777 h 586899"/>
              <a:gd name="connsiteX38" fmla="*/ 82389 w 587787"/>
              <a:gd name="connsiteY38" fmla="*/ 82264 h 586899"/>
              <a:gd name="connsiteX39" fmla="*/ 104523 w 587787"/>
              <a:gd name="connsiteY39" fmla="*/ 60777 h 586899"/>
              <a:gd name="connsiteX40" fmla="*/ 82389 w 587787"/>
              <a:gd name="connsiteY40" fmla="*/ 38676 h 586899"/>
              <a:gd name="connsiteX41" fmla="*/ 55336 w 587787"/>
              <a:gd name="connsiteY41" fmla="*/ 0 h 586899"/>
              <a:gd name="connsiteX42" fmla="*/ 532451 w 587787"/>
              <a:gd name="connsiteY42" fmla="*/ 0 h 586899"/>
              <a:gd name="connsiteX43" fmla="*/ 587787 w 587787"/>
              <a:gd name="connsiteY43" fmla="*/ 55252 h 586899"/>
              <a:gd name="connsiteX44" fmla="*/ 587787 w 587787"/>
              <a:gd name="connsiteY44" fmla="*/ 295291 h 586899"/>
              <a:gd name="connsiteX45" fmla="*/ 523229 w 587787"/>
              <a:gd name="connsiteY45" fmla="*/ 295291 h 586899"/>
              <a:gd name="connsiteX46" fmla="*/ 523229 w 587787"/>
              <a:gd name="connsiteY46" fmla="*/ 100681 h 586899"/>
              <a:gd name="connsiteX47" fmla="*/ 486338 w 587787"/>
              <a:gd name="connsiteY47" fmla="*/ 64461 h 586899"/>
              <a:gd name="connsiteX48" fmla="*/ 330784 w 587787"/>
              <a:gd name="connsiteY48" fmla="*/ 64461 h 586899"/>
              <a:gd name="connsiteX49" fmla="*/ 293894 w 587787"/>
              <a:gd name="connsiteY49" fmla="*/ 100681 h 586899"/>
              <a:gd name="connsiteX50" fmla="*/ 257003 w 587787"/>
              <a:gd name="connsiteY50" fmla="*/ 119099 h 586899"/>
              <a:gd name="connsiteX51" fmla="*/ 100834 w 587787"/>
              <a:gd name="connsiteY51" fmla="*/ 119099 h 586899"/>
              <a:gd name="connsiteX52" fmla="*/ 64558 w 587787"/>
              <a:gd name="connsiteY52" fmla="*/ 155933 h 586899"/>
              <a:gd name="connsiteX53" fmla="*/ 64558 w 587787"/>
              <a:gd name="connsiteY53" fmla="*/ 485604 h 586899"/>
              <a:gd name="connsiteX54" fmla="*/ 100834 w 587787"/>
              <a:gd name="connsiteY54" fmla="*/ 522438 h 586899"/>
              <a:gd name="connsiteX55" fmla="*/ 292049 w 587787"/>
              <a:gd name="connsiteY55" fmla="*/ 522438 h 586899"/>
              <a:gd name="connsiteX56" fmla="*/ 340006 w 587787"/>
              <a:gd name="connsiteY56" fmla="*/ 586899 h 586899"/>
              <a:gd name="connsiteX57" fmla="*/ 55336 w 587787"/>
              <a:gd name="connsiteY57" fmla="*/ 586899 h 586899"/>
              <a:gd name="connsiteX58" fmla="*/ 0 w 587787"/>
              <a:gd name="connsiteY58" fmla="*/ 531647 h 586899"/>
              <a:gd name="connsiteX59" fmla="*/ 0 w 587787"/>
              <a:gd name="connsiteY59" fmla="*/ 55252 h 586899"/>
              <a:gd name="connsiteX60" fmla="*/ 55336 w 587787"/>
              <a:gd name="connsiteY60" fmla="*/ 0 h 58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7787" h="586899">
                <a:moveTo>
                  <a:pt x="587787" y="366541"/>
                </a:moveTo>
                <a:lnTo>
                  <a:pt x="587787" y="531656"/>
                </a:lnTo>
                <a:cubicBezTo>
                  <a:pt x="587787" y="562960"/>
                  <a:pt x="563804" y="586899"/>
                  <a:pt x="532441" y="586899"/>
                </a:cubicBezTo>
                <a:lnTo>
                  <a:pt x="409449" y="586899"/>
                </a:lnTo>
                <a:lnTo>
                  <a:pt x="461106" y="522449"/>
                </a:lnTo>
                <a:lnTo>
                  <a:pt x="486319" y="522449"/>
                </a:lnTo>
                <a:cubicBezTo>
                  <a:pt x="506612" y="522449"/>
                  <a:pt x="523216" y="505876"/>
                  <a:pt x="523216" y="485620"/>
                </a:cubicBezTo>
                <a:lnTo>
                  <a:pt x="523216" y="445723"/>
                </a:lnTo>
                <a:close/>
                <a:moveTo>
                  <a:pt x="110081" y="355493"/>
                </a:moveTo>
                <a:lnTo>
                  <a:pt x="341783" y="355493"/>
                </a:lnTo>
                <a:lnTo>
                  <a:pt x="341783" y="392285"/>
                </a:lnTo>
                <a:lnTo>
                  <a:pt x="110081" y="392285"/>
                </a:lnTo>
                <a:close/>
                <a:moveTo>
                  <a:pt x="515838" y="322942"/>
                </a:moveTo>
                <a:lnTo>
                  <a:pt x="587787" y="322942"/>
                </a:lnTo>
                <a:lnTo>
                  <a:pt x="372556" y="586899"/>
                </a:lnTo>
                <a:lnTo>
                  <a:pt x="244032" y="414406"/>
                </a:lnTo>
                <a:lnTo>
                  <a:pt x="315981" y="414406"/>
                </a:lnTo>
                <a:lnTo>
                  <a:pt x="372556" y="487455"/>
                </a:lnTo>
                <a:close/>
                <a:moveTo>
                  <a:pt x="110081" y="282402"/>
                </a:moveTo>
                <a:lnTo>
                  <a:pt x="341783" y="282402"/>
                </a:lnTo>
                <a:lnTo>
                  <a:pt x="341783" y="319194"/>
                </a:lnTo>
                <a:lnTo>
                  <a:pt x="110081" y="319194"/>
                </a:lnTo>
                <a:close/>
                <a:moveTo>
                  <a:pt x="110081" y="208719"/>
                </a:moveTo>
                <a:lnTo>
                  <a:pt x="477707" y="208719"/>
                </a:lnTo>
                <a:lnTo>
                  <a:pt x="477707" y="245610"/>
                </a:lnTo>
                <a:lnTo>
                  <a:pt x="110081" y="245610"/>
                </a:lnTo>
                <a:close/>
                <a:moveTo>
                  <a:pt x="205971" y="38676"/>
                </a:moveTo>
                <a:cubicBezTo>
                  <a:pt x="193060" y="38676"/>
                  <a:pt x="183837" y="47885"/>
                  <a:pt x="183837" y="60777"/>
                </a:cubicBezTo>
                <a:cubicBezTo>
                  <a:pt x="183837" y="73055"/>
                  <a:pt x="194904" y="82264"/>
                  <a:pt x="205971" y="82264"/>
                </a:cubicBezTo>
                <a:cubicBezTo>
                  <a:pt x="216424" y="82264"/>
                  <a:pt x="227491" y="73055"/>
                  <a:pt x="227491" y="60777"/>
                </a:cubicBezTo>
                <a:cubicBezTo>
                  <a:pt x="227491" y="47885"/>
                  <a:pt x="216424" y="38676"/>
                  <a:pt x="205971" y="38676"/>
                </a:cubicBezTo>
                <a:close/>
                <a:moveTo>
                  <a:pt x="143258" y="38676"/>
                </a:moveTo>
                <a:cubicBezTo>
                  <a:pt x="130346" y="38676"/>
                  <a:pt x="121123" y="47885"/>
                  <a:pt x="121123" y="60777"/>
                </a:cubicBezTo>
                <a:cubicBezTo>
                  <a:pt x="121123" y="73055"/>
                  <a:pt x="132191" y="82264"/>
                  <a:pt x="143258" y="82264"/>
                </a:cubicBezTo>
                <a:cubicBezTo>
                  <a:pt x="156169" y="82264"/>
                  <a:pt x="165392" y="73055"/>
                  <a:pt x="165392" y="60777"/>
                </a:cubicBezTo>
                <a:cubicBezTo>
                  <a:pt x="165392" y="47885"/>
                  <a:pt x="156169" y="38676"/>
                  <a:pt x="143258" y="38676"/>
                </a:cubicBezTo>
                <a:close/>
                <a:moveTo>
                  <a:pt x="82389" y="38676"/>
                </a:moveTo>
                <a:cubicBezTo>
                  <a:pt x="69477" y="38676"/>
                  <a:pt x="60869" y="47885"/>
                  <a:pt x="60869" y="60777"/>
                </a:cubicBezTo>
                <a:cubicBezTo>
                  <a:pt x="60869" y="73055"/>
                  <a:pt x="71321" y="82264"/>
                  <a:pt x="82389" y="82264"/>
                </a:cubicBezTo>
                <a:cubicBezTo>
                  <a:pt x="93456" y="82264"/>
                  <a:pt x="104523" y="73055"/>
                  <a:pt x="104523" y="60777"/>
                </a:cubicBezTo>
                <a:cubicBezTo>
                  <a:pt x="104523" y="47885"/>
                  <a:pt x="95300" y="38676"/>
                  <a:pt x="82389" y="38676"/>
                </a:cubicBezTo>
                <a:close/>
                <a:moveTo>
                  <a:pt x="55336" y="0"/>
                </a:moveTo>
                <a:lnTo>
                  <a:pt x="532451" y="0"/>
                </a:lnTo>
                <a:cubicBezTo>
                  <a:pt x="563808" y="0"/>
                  <a:pt x="587787" y="23943"/>
                  <a:pt x="587787" y="55252"/>
                </a:cubicBezTo>
                <a:lnTo>
                  <a:pt x="587787" y="295291"/>
                </a:lnTo>
                <a:lnTo>
                  <a:pt x="523229" y="295291"/>
                </a:lnTo>
                <a:lnTo>
                  <a:pt x="523229" y="100681"/>
                </a:lnTo>
                <a:cubicBezTo>
                  <a:pt x="523229" y="80422"/>
                  <a:pt x="506628" y="64461"/>
                  <a:pt x="486338" y="64461"/>
                </a:cubicBezTo>
                <a:lnTo>
                  <a:pt x="330784" y="64461"/>
                </a:lnTo>
                <a:cubicBezTo>
                  <a:pt x="310494" y="64461"/>
                  <a:pt x="293894" y="78581"/>
                  <a:pt x="293894" y="100681"/>
                </a:cubicBezTo>
                <a:cubicBezTo>
                  <a:pt x="293894" y="119099"/>
                  <a:pt x="293894" y="119099"/>
                  <a:pt x="257003" y="119099"/>
                </a:cubicBezTo>
                <a:lnTo>
                  <a:pt x="100834" y="119099"/>
                </a:lnTo>
                <a:cubicBezTo>
                  <a:pt x="80544" y="119099"/>
                  <a:pt x="64558" y="135674"/>
                  <a:pt x="64558" y="155933"/>
                </a:cubicBezTo>
                <a:lnTo>
                  <a:pt x="64558" y="485604"/>
                </a:lnTo>
                <a:cubicBezTo>
                  <a:pt x="64558" y="505863"/>
                  <a:pt x="80544" y="522438"/>
                  <a:pt x="100834" y="522438"/>
                </a:cubicBezTo>
                <a:lnTo>
                  <a:pt x="292049" y="522438"/>
                </a:lnTo>
                <a:lnTo>
                  <a:pt x="340006" y="586899"/>
                </a:lnTo>
                <a:lnTo>
                  <a:pt x="55336" y="586899"/>
                </a:lnTo>
                <a:cubicBezTo>
                  <a:pt x="23979" y="586899"/>
                  <a:pt x="0" y="562956"/>
                  <a:pt x="0" y="531647"/>
                </a:cubicBezTo>
                <a:lnTo>
                  <a:pt x="0" y="55252"/>
                </a:lnTo>
                <a:cubicBezTo>
                  <a:pt x="0" y="23943"/>
                  <a:pt x="23979" y="0"/>
                  <a:pt x="55336" y="0"/>
                </a:cubicBezTo>
                <a:close/>
              </a:path>
            </a:pathLst>
          </a:custGeom>
          <a:solidFill>
            <a:schemeClr val="accent1">
              <a:alpha val="12000"/>
            </a:schemeClr>
          </a:solidFill>
          <a:ln>
            <a:noFill/>
          </a:ln>
        </p:spPr>
        <p:txBody>
          <a:bodyPr/>
          <a:lstStyle/>
          <a:p>
            <a:endParaRPr lang="zh-CN" altLang="en-US"/>
          </a:p>
        </p:txBody>
      </p:sp>
      <p:sp>
        <p:nvSpPr>
          <p:cNvPr id="11" name="question-mark_36601"/>
          <p:cNvSpPr>
            <a:spLocks noChangeAspect="1"/>
          </p:cNvSpPr>
          <p:nvPr/>
        </p:nvSpPr>
        <p:spPr bwMode="auto">
          <a:xfrm>
            <a:off x="5029229" y="2566311"/>
            <a:ext cx="952632" cy="1440000"/>
          </a:xfrm>
          <a:custGeom>
            <a:avLst/>
            <a:gdLst>
              <a:gd name="T0" fmla="*/ 132 w 276"/>
              <a:gd name="T1" fmla="*/ 0 h 418"/>
              <a:gd name="T2" fmla="*/ 276 w 276"/>
              <a:gd name="T3" fmla="*/ 113 h 418"/>
              <a:gd name="T4" fmla="*/ 174 w 276"/>
              <a:gd name="T5" fmla="*/ 241 h 418"/>
              <a:gd name="T6" fmla="*/ 127 w 276"/>
              <a:gd name="T7" fmla="*/ 289 h 418"/>
              <a:gd name="T8" fmla="*/ 91 w 276"/>
              <a:gd name="T9" fmla="*/ 251 h 418"/>
              <a:gd name="T10" fmla="*/ 190 w 276"/>
              <a:gd name="T11" fmla="*/ 113 h 418"/>
              <a:gd name="T12" fmla="*/ 136 w 276"/>
              <a:gd name="T13" fmla="*/ 64 h 418"/>
              <a:gd name="T14" fmla="*/ 37 w 276"/>
              <a:gd name="T15" fmla="*/ 139 h 418"/>
              <a:gd name="T16" fmla="*/ 0 w 276"/>
              <a:gd name="T17" fmla="*/ 105 h 418"/>
              <a:gd name="T18" fmla="*/ 132 w 276"/>
              <a:gd name="T19" fmla="*/ 0 h 418"/>
              <a:gd name="T20" fmla="*/ 130 w 276"/>
              <a:gd name="T21" fmla="*/ 325 h 418"/>
              <a:gd name="T22" fmla="*/ 176 w 276"/>
              <a:gd name="T23" fmla="*/ 372 h 418"/>
              <a:gd name="T24" fmla="*/ 130 w 276"/>
              <a:gd name="T25" fmla="*/ 418 h 418"/>
              <a:gd name="T26" fmla="*/ 83 w 276"/>
              <a:gd name="T27" fmla="*/ 372 h 418"/>
              <a:gd name="T28" fmla="*/ 130 w 276"/>
              <a:gd name="T29" fmla="*/ 325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6" h="418">
                <a:moveTo>
                  <a:pt x="132" y="0"/>
                </a:moveTo>
                <a:cubicBezTo>
                  <a:pt x="205" y="0"/>
                  <a:pt x="276" y="33"/>
                  <a:pt x="276" y="113"/>
                </a:cubicBezTo>
                <a:cubicBezTo>
                  <a:pt x="276" y="186"/>
                  <a:pt x="192" y="215"/>
                  <a:pt x="174" y="241"/>
                </a:cubicBezTo>
                <a:cubicBezTo>
                  <a:pt x="160" y="261"/>
                  <a:pt x="165" y="289"/>
                  <a:pt x="127" y="289"/>
                </a:cubicBezTo>
                <a:cubicBezTo>
                  <a:pt x="103" y="289"/>
                  <a:pt x="91" y="269"/>
                  <a:pt x="91" y="251"/>
                </a:cubicBezTo>
                <a:cubicBezTo>
                  <a:pt x="91" y="184"/>
                  <a:pt x="190" y="168"/>
                  <a:pt x="190" y="113"/>
                </a:cubicBezTo>
                <a:cubicBezTo>
                  <a:pt x="190" y="82"/>
                  <a:pt x="170" y="64"/>
                  <a:pt x="136" y="64"/>
                </a:cubicBezTo>
                <a:cubicBezTo>
                  <a:pt x="63" y="64"/>
                  <a:pt x="92" y="139"/>
                  <a:pt x="37" y="139"/>
                </a:cubicBezTo>
                <a:cubicBezTo>
                  <a:pt x="17" y="139"/>
                  <a:pt x="0" y="127"/>
                  <a:pt x="0" y="105"/>
                </a:cubicBezTo>
                <a:cubicBezTo>
                  <a:pt x="0" y="49"/>
                  <a:pt x="63" y="0"/>
                  <a:pt x="132" y="0"/>
                </a:cubicBezTo>
                <a:close/>
                <a:moveTo>
                  <a:pt x="130" y="325"/>
                </a:moveTo>
                <a:cubicBezTo>
                  <a:pt x="155" y="325"/>
                  <a:pt x="176" y="346"/>
                  <a:pt x="176" y="372"/>
                </a:cubicBezTo>
                <a:cubicBezTo>
                  <a:pt x="176" y="397"/>
                  <a:pt x="155" y="418"/>
                  <a:pt x="130" y="418"/>
                </a:cubicBezTo>
                <a:cubicBezTo>
                  <a:pt x="104" y="418"/>
                  <a:pt x="83" y="397"/>
                  <a:pt x="83" y="372"/>
                </a:cubicBezTo>
                <a:cubicBezTo>
                  <a:pt x="83" y="346"/>
                  <a:pt x="104" y="325"/>
                  <a:pt x="130" y="325"/>
                </a:cubicBezTo>
                <a:close/>
              </a:path>
            </a:pathLst>
          </a:custGeom>
          <a:solidFill>
            <a:schemeClr val="accent1">
              <a:alpha val="12000"/>
            </a:schemeClr>
          </a:solidFill>
          <a:ln>
            <a:noFill/>
          </a:ln>
        </p:spPr>
      </p:sp>
      <p:sp>
        <p:nvSpPr>
          <p:cNvPr id="12" name="矩形 11"/>
          <p:cNvSpPr/>
          <p:nvPr/>
        </p:nvSpPr>
        <p:spPr>
          <a:xfrm>
            <a:off x="2736242"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业务介绍</a:t>
            </a:r>
            <a:endParaRPr lang="en-US" altLang="zh-CN"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4494741" y="3323447"/>
            <a:ext cx="1947969" cy="523220"/>
          </a:xfrm>
          <a:prstGeom prst="rect">
            <a:avLst/>
          </a:prstGeom>
        </p:spPr>
        <p:txBody>
          <a:bodyPr wrap="none">
            <a:spAutoFit/>
          </a:bodyPr>
          <a:lstStyle/>
          <a:p>
            <a:r>
              <a:rPr lang="zh-CN" altLang="en-US" sz="2800" b="1" dirty="0" smtClean="0">
                <a:latin typeface="微软雅黑" panose="020B0503020204020204" pitchFamily="34" charset="-122"/>
                <a:ea typeface="微软雅黑" panose="020B0503020204020204" pitchFamily="34" charset="-122"/>
              </a:rPr>
              <a:t>问题</a:t>
            </a:r>
            <a:r>
              <a:rPr lang="en-US" altLang="zh-CN" sz="2800" b="1" dirty="0" smtClean="0">
                <a:latin typeface="微软雅黑" panose="020B0503020204020204" pitchFamily="34" charset="-122"/>
                <a:ea typeface="微软雅黑" panose="020B0503020204020204" pitchFamily="34" charset="-122"/>
              </a:rPr>
              <a:t>&amp;</a:t>
            </a:r>
            <a:r>
              <a:rPr lang="zh-CN" altLang="en-US" sz="2800" b="1" dirty="0" smtClean="0">
                <a:latin typeface="微软雅黑" panose="020B0503020204020204" pitchFamily="34" charset="-122"/>
                <a:ea typeface="微软雅黑" panose="020B0503020204020204" pitchFamily="34" charset="-122"/>
              </a:rPr>
              <a:t>挑战</a:t>
            </a:r>
            <a:endParaRPr lang="en-US" altLang="zh-CN" sz="2800" b="1" dirty="0">
              <a:latin typeface="微软雅黑" panose="020B0503020204020204" pitchFamily="34" charset="-122"/>
              <a:ea typeface="微软雅黑" panose="020B0503020204020204" pitchFamily="34" charset="-122"/>
            </a:endParaRPr>
          </a:p>
        </p:txBody>
      </p:sp>
      <p:sp>
        <p:nvSpPr>
          <p:cNvPr id="14" name="矩形 13"/>
          <p:cNvSpPr/>
          <p:nvPr/>
        </p:nvSpPr>
        <p:spPr>
          <a:xfrm>
            <a:off x="6555019"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解决方案</a:t>
            </a:r>
            <a:endParaRPr lang="en-US" altLang="zh-CN"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8437294"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效果评估</a:t>
            </a:r>
            <a:endParaRPr lang="en-US" altLang="zh-CN" sz="2800" b="1" dirty="0">
              <a:latin typeface="微软雅黑" panose="020B0503020204020204" pitchFamily="34" charset="-122"/>
              <a:ea typeface="微软雅黑" panose="020B0503020204020204" pitchFamily="34" charset="-122"/>
            </a:endParaRPr>
          </a:p>
        </p:txBody>
      </p:sp>
      <p:sp>
        <p:nvSpPr>
          <p:cNvPr id="16" name="矩形 15"/>
          <p:cNvSpPr/>
          <p:nvPr/>
        </p:nvSpPr>
        <p:spPr>
          <a:xfrm>
            <a:off x="10311130" y="3312037"/>
            <a:ext cx="1627369" cy="523220"/>
          </a:xfrm>
          <a:prstGeom prst="rect">
            <a:avLst/>
          </a:prstGeom>
        </p:spPr>
        <p:txBody>
          <a:bodyPr wrap="none">
            <a:spAutoFit/>
          </a:bodyPr>
          <a:lstStyle/>
          <a:p>
            <a:r>
              <a:rPr lang="zh-CN" altLang="en-US" sz="2800" b="1" dirty="0">
                <a:latin typeface="微软雅黑" panose="020B0503020204020204" pitchFamily="34" charset="-122"/>
                <a:ea typeface="微软雅黑" panose="020B0503020204020204" pitchFamily="34" charset="-122"/>
              </a:rPr>
              <a:t>未来思考</a:t>
            </a:r>
          </a:p>
        </p:txBody>
      </p:sp>
      <p:sp>
        <p:nvSpPr>
          <p:cNvPr id="36" name="文本框 35"/>
          <p:cNvSpPr txBox="1"/>
          <p:nvPr/>
        </p:nvSpPr>
        <p:spPr>
          <a:xfrm>
            <a:off x="295530" y="2052085"/>
            <a:ext cx="2392215" cy="2492990"/>
          </a:xfrm>
          <a:prstGeom prst="rect">
            <a:avLst/>
          </a:prstGeom>
          <a:noFill/>
        </p:spPr>
        <p:txBody>
          <a:bodyPr wrap="square" rtlCol="0">
            <a:spAutoFit/>
          </a:bodyPr>
          <a:lstStyle/>
          <a:p>
            <a:pPr>
              <a:lnSpc>
                <a:spcPct val="130000"/>
              </a:lnSpc>
            </a:pPr>
            <a:r>
              <a:rPr lang="zh-CN" altLang="en-US" sz="6000" dirty="0" smtClean="0">
                <a:latin typeface="Arial" panose="020B0604020202020204" pitchFamily="34" charset="0"/>
                <a:ea typeface="微软雅黑" panose="020B0503020204020204" pitchFamily="34" charset="-122"/>
              </a:rPr>
              <a:t>主要</a:t>
            </a:r>
            <a:endParaRPr lang="en-US" altLang="zh-CN" sz="6000" dirty="0" smtClean="0">
              <a:latin typeface="Arial" panose="020B0604020202020204" pitchFamily="34" charset="0"/>
              <a:ea typeface="微软雅黑" panose="020B0503020204020204" pitchFamily="34" charset="-122"/>
            </a:endParaRPr>
          </a:p>
          <a:p>
            <a:pPr>
              <a:lnSpc>
                <a:spcPct val="130000"/>
              </a:lnSpc>
            </a:pPr>
            <a:r>
              <a:rPr lang="zh-CN" altLang="en-US" sz="6000" dirty="0" smtClean="0">
                <a:latin typeface="Arial" panose="020B0604020202020204" pitchFamily="34" charset="0"/>
                <a:ea typeface="微软雅黑" panose="020B0503020204020204" pitchFamily="34" charset="-122"/>
              </a:rPr>
              <a:t>内容</a:t>
            </a:r>
          </a:p>
        </p:txBody>
      </p:sp>
      <p:sp>
        <p:nvSpPr>
          <p:cNvPr id="17" name="文本框 16" hidden="1"/>
          <p:cNvSpPr txBox="1"/>
          <p:nvPr/>
        </p:nvSpPr>
        <p:spPr>
          <a:xfrm>
            <a:off x="5921598"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21" name="文本框 20" hidden="1"/>
          <p:cNvSpPr txBox="1"/>
          <p:nvPr/>
        </p:nvSpPr>
        <p:spPr>
          <a:xfrm>
            <a:off x="7800153" y="2200100"/>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22" name="文本框 21" hidden="1"/>
          <p:cNvSpPr txBox="1"/>
          <p:nvPr/>
        </p:nvSpPr>
        <p:spPr>
          <a:xfrm>
            <a:off x="9677440" y="21833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23" name="文本框 22" hidden="1"/>
          <p:cNvSpPr txBox="1"/>
          <p:nvPr/>
        </p:nvSpPr>
        <p:spPr>
          <a:xfrm>
            <a:off x="11540928" y="2173907"/>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24" name="文本框 23" hidden="1"/>
          <p:cNvSpPr txBox="1"/>
          <p:nvPr/>
        </p:nvSpPr>
        <p:spPr>
          <a:xfrm>
            <a:off x="4041384" y="2200100"/>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
        <p:nvSpPr>
          <p:cNvPr id="31" name="文本框 30" hidden="1"/>
          <p:cNvSpPr txBox="1"/>
          <p:nvPr/>
        </p:nvSpPr>
        <p:spPr>
          <a:xfrm>
            <a:off x="5903502"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2</a:t>
            </a:r>
            <a:endParaRPr lang="zh-CN" altLang="en-US" sz="1400" i="1" dirty="0" smtClean="0">
              <a:latin typeface="+mj-ea"/>
              <a:ea typeface="+mj-ea"/>
            </a:endParaRPr>
          </a:p>
        </p:txBody>
      </p:sp>
      <p:sp>
        <p:nvSpPr>
          <p:cNvPr id="32" name="文本框 31" hidden="1"/>
          <p:cNvSpPr txBox="1"/>
          <p:nvPr/>
        </p:nvSpPr>
        <p:spPr>
          <a:xfrm>
            <a:off x="7782057" y="3935628"/>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3</a:t>
            </a:r>
            <a:endParaRPr lang="zh-CN" altLang="en-US" sz="1400" i="1" dirty="0" smtClean="0">
              <a:latin typeface="+mj-ea"/>
              <a:ea typeface="+mj-ea"/>
            </a:endParaRPr>
          </a:p>
        </p:txBody>
      </p:sp>
      <p:sp>
        <p:nvSpPr>
          <p:cNvPr id="33" name="文本框 32" hidden="1"/>
          <p:cNvSpPr txBox="1"/>
          <p:nvPr/>
        </p:nvSpPr>
        <p:spPr>
          <a:xfrm>
            <a:off x="9659344" y="3918863"/>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4</a:t>
            </a:r>
            <a:endParaRPr lang="zh-CN" altLang="en-US" sz="1400" i="1" dirty="0" smtClean="0">
              <a:latin typeface="+mj-ea"/>
              <a:ea typeface="+mj-ea"/>
            </a:endParaRPr>
          </a:p>
        </p:txBody>
      </p:sp>
      <p:sp>
        <p:nvSpPr>
          <p:cNvPr id="34" name="文本框 33" hidden="1"/>
          <p:cNvSpPr txBox="1"/>
          <p:nvPr/>
        </p:nvSpPr>
        <p:spPr>
          <a:xfrm>
            <a:off x="11522832" y="3909435"/>
            <a:ext cx="415667" cy="345094"/>
          </a:xfrm>
          <a:prstGeom prst="rect">
            <a:avLst/>
          </a:prstGeom>
          <a:noFill/>
        </p:spPr>
        <p:txBody>
          <a:bodyPr wrap="square" rtlCol="0">
            <a:spAutoFit/>
          </a:bodyPr>
          <a:lstStyle/>
          <a:p>
            <a:pPr>
              <a:lnSpc>
                <a:spcPct val="130000"/>
              </a:lnSpc>
            </a:pPr>
            <a:r>
              <a:rPr lang="en-US" altLang="zh-CN" sz="1400" i="1" dirty="0" smtClean="0">
                <a:latin typeface="+mj-ea"/>
                <a:ea typeface="+mj-ea"/>
              </a:rPr>
              <a:t>5</a:t>
            </a:r>
            <a:endParaRPr lang="zh-CN" altLang="en-US" sz="1400" i="1" dirty="0" smtClean="0">
              <a:latin typeface="+mj-ea"/>
              <a:ea typeface="+mj-ea"/>
            </a:endParaRPr>
          </a:p>
        </p:txBody>
      </p:sp>
      <p:sp>
        <p:nvSpPr>
          <p:cNvPr id="35" name="文本框 34" hidden="1"/>
          <p:cNvSpPr txBox="1"/>
          <p:nvPr/>
        </p:nvSpPr>
        <p:spPr>
          <a:xfrm>
            <a:off x="4023288" y="3935628"/>
            <a:ext cx="415667" cy="343235"/>
          </a:xfrm>
          <a:prstGeom prst="rect">
            <a:avLst/>
          </a:prstGeom>
          <a:noFill/>
        </p:spPr>
        <p:txBody>
          <a:bodyPr wrap="square" rtlCol="0">
            <a:spAutoFit/>
          </a:bodyPr>
          <a:lstStyle/>
          <a:p>
            <a:pPr>
              <a:lnSpc>
                <a:spcPct val="130000"/>
              </a:lnSpc>
            </a:pPr>
            <a:r>
              <a:rPr lang="en-US" altLang="zh-CN" sz="1400" i="1" dirty="0" smtClean="0">
                <a:latin typeface="+mj-ea"/>
                <a:ea typeface="+mj-ea"/>
              </a:rPr>
              <a:t>1</a:t>
            </a:r>
            <a:endParaRPr lang="zh-CN" altLang="en-US" sz="1400" i="1" dirty="0" smtClean="0">
              <a:latin typeface="+mj-ea"/>
              <a:ea typeface="+mj-ea"/>
            </a:endParaRPr>
          </a:p>
        </p:txBody>
      </p:sp>
    </p:spTree>
    <p:extLst>
      <p:ext uri="{BB962C8B-B14F-4D97-AF65-F5344CB8AC3E}">
        <p14:creationId xmlns:p14="http://schemas.microsoft.com/office/powerpoint/2010/main" val="6753018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163951" flipH="1">
            <a:off x="-1820859"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pic>
        <p:nvPicPr>
          <p:cNvPr id="17" name="图片 16"/>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l="63523" r="-1"/>
          <a:stretch/>
        </p:blipFill>
        <p:spPr>
          <a:xfrm rot="21436049">
            <a:off x="8249970" y="-352461"/>
            <a:ext cx="5737473" cy="10485837"/>
          </a:xfrm>
          <a:custGeom>
            <a:avLst/>
            <a:gdLst>
              <a:gd name="connsiteX0" fmla="*/ 7286465 w 7286465"/>
              <a:gd name="connsiteY0" fmla="*/ 0 h 13082003"/>
              <a:gd name="connsiteX1" fmla="*/ 7286465 w 7286465"/>
              <a:gd name="connsiteY1" fmla="*/ 13082003 h 13082003"/>
              <a:gd name="connsiteX2" fmla="*/ 0 w 7286465"/>
              <a:gd name="connsiteY2" fmla="*/ 13082003 h 13082003"/>
              <a:gd name="connsiteX3" fmla="*/ 0 w 7286465"/>
              <a:gd name="connsiteY3" fmla="*/ 2501001 h 13082003"/>
              <a:gd name="connsiteX4" fmla="*/ 1800091 w 7286465"/>
              <a:gd name="connsiteY4" fmla="*/ 774783 h 13082003"/>
              <a:gd name="connsiteX5" fmla="*/ 2662945 w 7286465"/>
              <a:gd name="connsiteY5" fmla="*/ 0 h 13082003"/>
              <a:gd name="connsiteX6" fmla="*/ 7286465 w 7286465"/>
              <a:gd name="connsiteY6" fmla="*/ 0 h 13082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6465" h="13082003">
                <a:moveTo>
                  <a:pt x="7286465" y="0"/>
                </a:moveTo>
                <a:lnTo>
                  <a:pt x="7286465" y="13082003"/>
                </a:lnTo>
                <a:lnTo>
                  <a:pt x="0" y="13082003"/>
                </a:lnTo>
                <a:lnTo>
                  <a:pt x="0" y="2501001"/>
                </a:lnTo>
                <a:lnTo>
                  <a:pt x="1800091" y="774783"/>
                </a:lnTo>
                <a:lnTo>
                  <a:pt x="2662945" y="0"/>
                </a:lnTo>
                <a:lnTo>
                  <a:pt x="7286465" y="0"/>
                </a:lnTo>
                <a:close/>
              </a:path>
            </a:pathLst>
          </a:custGeom>
        </p:spPr>
      </p:pic>
      <p:grpSp>
        <p:nvGrpSpPr>
          <p:cNvPr id="3" name="组合 2"/>
          <p:cNvGrpSpPr/>
          <p:nvPr/>
        </p:nvGrpSpPr>
        <p:grpSpPr>
          <a:xfrm>
            <a:off x="2224041" y="2396317"/>
            <a:ext cx="7712439" cy="2160000"/>
            <a:chOff x="2224041" y="2396317"/>
            <a:chExt cx="7712439" cy="2160000"/>
          </a:xfrm>
        </p:grpSpPr>
        <p:sp>
          <p:nvSpPr>
            <p:cNvPr id="2" name="圆角矩形 1"/>
            <p:cNvSpPr/>
            <p:nvPr/>
          </p:nvSpPr>
          <p:spPr>
            <a:xfrm>
              <a:off x="2224041" y="2396317"/>
              <a:ext cx="7712439" cy="2160000"/>
            </a:xfrm>
            <a:prstGeom prst="roundRect">
              <a:avLst/>
            </a:prstGeom>
            <a:solidFill>
              <a:schemeClr val="bg1"/>
            </a:solidFill>
            <a:ln>
              <a:noFill/>
            </a:ln>
            <a:effectLst>
              <a:outerShdw blurRad="279400" dir="54000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7911843" y="2448569"/>
              <a:ext cx="1139498" cy="1825693"/>
            </a:xfrm>
            <a:prstGeom prst="rect">
              <a:avLst/>
            </a:prstGeom>
          </p:spPr>
          <p:txBody>
            <a:bodyPr wrap="square">
              <a:spAutoFit/>
            </a:bodyPr>
            <a:lstStyle/>
            <a:p>
              <a:pPr>
                <a:lnSpc>
                  <a:spcPct val="130000"/>
                </a:lnSpc>
              </a:pPr>
              <a:r>
                <a:rPr lang="en-US" altLang="zh-CN"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rPr>
                <a:t>S</a:t>
              </a:r>
              <a:endParaRPr lang="zh-CN" altLang="en-US" sz="9600" b="1" dirty="0">
                <a:ln w="0">
                  <a:solidFill>
                    <a:schemeClr val="accent1"/>
                  </a:solidFill>
                </a:ln>
                <a:solidFill>
                  <a:schemeClr val="accent1"/>
                </a:solidFill>
                <a:effectLst>
                  <a:outerShdw blurRad="38100" dist="25400" dir="5400000" algn="ctr" rotWithShape="0">
                    <a:srgbClr val="6E747A">
                      <a:alpha val="43000"/>
                    </a:srgbClr>
                  </a:outerShdw>
                </a:effectLst>
                <a:latin typeface="+mj-ea"/>
                <a:cs typeface="Times New Roman" panose="02020603050405020304" pitchFamily="18" charset="0"/>
              </a:endParaRPr>
            </a:p>
          </p:txBody>
        </p:sp>
        <p:sp>
          <p:nvSpPr>
            <p:cNvPr id="15" name="文本框 14"/>
            <p:cNvSpPr txBox="1"/>
            <p:nvPr/>
          </p:nvSpPr>
          <p:spPr>
            <a:xfrm>
              <a:off x="3337268" y="2459011"/>
              <a:ext cx="5074842" cy="1825693"/>
            </a:xfrm>
            <a:prstGeom prst="rect">
              <a:avLst/>
            </a:prstGeom>
            <a:noFill/>
          </p:spPr>
          <p:txBody>
            <a:bodyPr wrap="square" rtlCol="0">
              <a:spAutoFit/>
            </a:bodyPr>
            <a:lstStyle/>
            <a:p>
              <a:pPr>
                <a:lnSpc>
                  <a:spcPct val="130000"/>
                </a:lnSpc>
              </a:pPr>
              <a:r>
                <a:rPr lang="en-US" altLang="zh-CN" sz="9600" b="1" dirty="0" smtClean="0">
                  <a:effectLst>
                    <a:outerShdw blurRad="38100" dist="38100" dir="2700000" algn="tl">
                      <a:srgbClr val="000000">
                        <a:alpha val="43137"/>
                      </a:srgbClr>
                    </a:outerShdw>
                  </a:effectLst>
                  <a:latin typeface="+mj-ea"/>
                  <a:ea typeface="+mj-ea"/>
                </a:rPr>
                <a:t>THANK</a:t>
              </a:r>
              <a:endParaRPr lang="zh-CN" altLang="en-US" sz="9600" b="1" dirty="0" smtClean="0">
                <a:effectLst>
                  <a:outerShdw blurRad="38100" dist="38100" dir="2700000" algn="tl">
                    <a:srgbClr val="000000">
                      <a:alpha val="43137"/>
                    </a:srgbClr>
                  </a:outerShdw>
                </a:effectLst>
                <a:latin typeface="+mj-ea"/>
                <a:ea typeface="+mj-ea"/>
              </a:endParaRPr>
            </a:p>
          </p:txBody>
        </p:sp>
      </p:grpSp>
    </p:spTree>
    <p:extLst>
      <p:ext uri="{BB962C8B-B14F-4D97-AF65-F5344CB8AC3E}">
        <p14:creationId xmlns:p14="http://schemas.microsoft.com/office/powerpoint/2010/main" val="20711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57317" y="981911"/>
            <a:ext cx="1986441" cy="5084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smtClean="0">
                <a:solidFill>
                  <a:srgbClr val="DC5C31"/>
                </a:solidFill>
                <a:latin typeface="黑体" panose="02010609060101010101" pitchFamily="49" charset="-122"/>
              </a:rPr>
              <a:t>广告</a:t>
            </a:r>
            <a:r>
              <a:rPr lang="zh-CN" altLang="en-US" sz="2800" dirty="0">
                <a:solidFill>
                  <a:srgbClr val="DC5C31"/>
                </a:solidFill>
                <a:latin typeface="黑体" panose="02010609060101010101" pitchFamily="49" charset="-122"/>
              </a:rPr>
              <a:t>链路</a:t>
            </a:r>
            <a:endParaRPr lang="en-US" altLang="zh-CN" sz="2800" dirty="0">
              <a:solidFill>
                <a:srgbClr val="DC5C31"/>
              </a:solidFill>
              <a:latin typeface="黑体" panose="02010609060101010101" pitchFamily="49" charset="-122"/>
            </a:endParaRPr>
          </a:p>
        </p:txBody>
      </p: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p:nvPicPr>
        <p:blipFill>
          <a:blip r:embed="rId3"/>
          <a:stretch>
            <a:fillRect/>
          </a:stretch>
        </p:blipFill>
        <p:spPr>
          <a:xfrm>
            <a:off x="281865" y="1708178"/>
            <a:ext cx="11844169" cy="4237361"/>
          </a:xfrm>
          <a:prstGeom prst="rect">
            <a:avLst/>
          </a:prstGeom>
        </p:spPr>
      </p:pic>
    </p:spTree>
    <p:extLst>
      <p:ext uri="{BB962C8B-B14F-4D97-AF65-F5344CB8AC3E}">
        <p14:creationId xmlns:p14="http://schemas.microsoft.com/office/powerpoint/2010/main" val="1054773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189409" y="1761633"/>
            <a:ext cx="3823854" cy="3791317"/>
            <a:chOff x="4255511" y="1480559"/>
            <a:chExt cx="3823854" cy="3791317"/>
          </a:xfrm>
        </p:grpSpPr>
        <p:sp>
          <p:nvSpPr>
            <p:cNvPr id="24" name="菱形 23"/>
            <p:cNvSpPr/>
            <p:nvPr/>
          </p:nvSpPr>
          <p:spPr>
            <a:xfrm rot="-5400000">
              <a:off x="4368326" y="2436524"/>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p:cNvSpPr/>
            <p:nvPr/>
          </p:nvSpPr>
          <p:spPr>
            <a:xfrm>
              <a:off x="5324289" y="148055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p:nvSpPr>
          <p:spPr>
            <a:xfrm rot="5400000">
              <a:off x="6280253" y="2436523"/>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p:nvSpPr>
          <p:spPr>
            <a:xfrm rot="10800000">
              <a:off x="5324288" y="3359949"/>
              <a:ext cx="1686297" cy="1911927"/>
            </a:xfrm>
            <a:prstGeom prst="diamond">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1.</a:t>
            </a:r>
            <a:r>
              <a:rPr lang="zh-CN" altLang="en-US" dirty="0" smtClean="0"/>
              <a:t>业务介绍</a:t>
            </a:r>
            <a:endParaRPr lang="zh-CN" altLang="en-US" dirty="0"/>
          </a:p>
        </p:txBody>
      </p:sp>
      <p:sp>
        <p:nvSpPr>
          <p:cNvPr id="6" name="矩形 5"/>
          <p:cNvSpPr/>
          <p:nvPr/>
        </p:nvSpPr>
        <p:spPr>
          <a:xfrm>
            <a:off x="1148898" y="903789"/>
            <a:ext cx="3781805" cy="566309"/>
          </a:xfrm>
          <a:prstGeom prst="rect">
            <a:avLst/>
          </a:prstGeom>
        </p:spPr>
        <p:txBody>
          <a:bodyPr wrap="none">
            <a:spAutoFit/>
          </a:bodyPr>
          <a:lstStyle/>
          <a:p>
            <a:pPr marL="361950" lvl="0" indent="-361950" algn="just" defTabSz="685800">
              <a:lnSpc>
                <a:spcPct val="110000"/>
              </a:lnSpc>
              <a:spcBef>
                <a:spcPts val="1200"/>
              </a:spcBef>
              <a:buClr>
                <a:srgbClr val="DC5C31"/>
              </a:buClr>
              <a:buSzPct val="60000"/>
              <a:buFont typeface="Wingdings 2" panose="05020102010507070707" pitchFamily="18" charset="2"/>
              <a:buChar char=""/>
            </a:pPr>
            <a:r>
              <a:rPr lang="zh-CN" altLang="en-US" sz="2800" dirty="0">
                <a:solidFill>
                  <a:srgbClr val="DC5C31"/>
                </a:solidFill>
                <a:latin typeface="黑体" panose="02010609060101010101" pitchFamily="49" charset="-122"/>
              </a:rPr>
              <a:t>广告</a:t>
            </a:r>
            <a:r>
              <a:rPr lang="zh-CN" altLang="en-US" sz="2800" dirty="0" smtClean="0">
                <a:solidFill>
                  <a:srgbClr val="DC5C31"/>
                </a:solidFill>
                <a:latin typeface="黑体" panose="02010609060101010101" pitchFamily="49" charset="-122"/>
              </a:rPr>
              <a:t>审核中心的业务</a:t>
            </a:r>
            <a:endParaRPr lang="en-US" altLang="zh-CN" sz="2800" dirty="0">
              <a:solidFill>
                <a:srgbClr val="DC5C31"/>
              </a:solidFill>
              <a:latin typeface="黑体" panose="02010609060101010101" pitchFamily="49" charset="-122"/>
            </a:endParaRPr>
          </a:p>
        </p:txBody>
      </p:sp>
      <p:sp>
        <p:nvSpPr>
          <p:cNvPr id="13" name="auction_129955"/>
          <p:cNvSpPr>
            <a:spLocks noChangeAspect="1"/>
          </p:cNvSpPr>
          <p:nvPr/>
        </p:nvSpPr>
        <p:spPr bwMode="auto">
          <a:xfrm>
            <a:off x="4829935" y="3365619"/>
            <a:ext cx="609684" cy="608763"/>
          </a:xfrm>
          <a:custGeom>
            <a:avLst/>
            <a:gdLst>
              <a:gd name="T0" fmla="*/ 4210 w 6827"/>
              <a:gd name="T1" fmla="*/ 4779 h 6827"/>
              <a:gd name="T2" fmla="*/ 4324 w 6827"/>
              <a:gd name="T3" fmla="*/ 4437 h 6827"/>
              <a:gd name="T4" fmla="*/ 4437 w 6827"/>
              <a:gd name="T5" fmla="*/ 3982 h 6827"/>
              <a:gd name="T6" fmla="*/ 6827 w 6827"/>
              <a:gd name="T7" fmla="*/ 3868 h 6827"/>
              <a:gd name="T8" fmla="*/ 6713 w 6827"/>
              <a:gd name="T9" fmla="*/ 341 h 6827"/>
              <a:gd name="T10" fmla="*/ 6258 w 6827"/>
              <a:gd name="T11" fmla="*/ 114 h 6827"/>
              <a:gd name="T12" fmla="*/ 5234 w 6827"/>
              <a:gd name="T13" fmla="*/ 0 h 6827"/>
              <a:gd name="T14" fmla="*/ 5120 w 6827"/>
              <a:gd name="T15" fmla="*/ 341 h 6827"/>
              <a:gd name="T16" fmla="*/ 3982 w 6827"/>
              <a:gd name="T17" fmla="*/ 114 h 6827"/>
              <a:gd name="T18" fmla="*/ 2958 w 6827"/>
              <a:gd name="T19" fmla="*/ 0 h 6827"/>
              <a:gd name="T20" fmla="*/ 2844 w 6827"/>
              <a:gd name="T21" fmla="*/ 341 h 6827"/>
              <a:gd name="T22" fmla="*/ 1707 w 6827"/>
              <a:gd name="T23" fmla="*/ 114 h 6827"/>
              <a:gd name="T24" fmla="*/ 683 w 6827"/>
              <a:gd name="T25" fmla="*/ 0 h 6827"/>
              <a:gd name="T26" fmla="*/ 569 w 6827"/>
              <a:gd name="T27" fmla="*/ 341 h 6827"/>
              <a:gd name="T28" fmla="*/ 0 w 6827"/>
              <a:gd name="T29" fmla="*/ 455 h 6827"/>
              <a:gd name="T30" fmla="*/ 114 w 6827"/>
              <a:gd name="T31" fmla="*/ 3982 h 6827"/>
              <a:gd name="T32" fmla="*/ 2389 w 6827"/>
              <a:gd name="T33" fmla="*/ 4324 h 6827"/>
              <a:gd name="T34" fmla="*/ 2617 w 6827"/>
              <a:gd name="T35" fmla="*/ 4437 h 6827"/>
              <a:gd name="T36" fmla="*/ 2731 w 6827"/>
              <a:gd name="T37" fmla="*/ 4892 h 6827"/>
              <a:gd name="T38" fmla="*/ 3072 w 6827"/>
              <a:gd name="T39" fmla="*/ 6599 h 6827"/>
              <a:gd name="T40" fmla="*/ 0 w 6827"/>
              <a:gd name="T41" fmla="*/ 6713 h 6827"/>
              <a:gd name="T42" fmla="*/ 6713 w 6827"/>
              <a:gd name="T43" fmla="*/ 6827 h 6827"/>
              <a:gd name="T44" fmla="*/ 6713 w 6827"/>
              <a:gd name="T45" fmla="*/ 6599 h 6827"/>
              <a:gd name="T46" fmla="*/ 3755 w 6827"/>
              <a:gd name="T47" fmla="*/ 4892 h 6827"/>
              <a:gd name="T48" fmla="*/ 5348 w 6827"/>
              <a:gd name="T49" fmla="*/ 228 h 6827"/>
              <a:gd name="T50" fmla="*/ 6030 w 6827"/>
              <a:gd name="T51" fmla="*/ 455 h 6827"/>
              <a:gd name="T52" fmla="*/ 5348 w 6827"/>
              <a:gd name="T53" fmla="*/ 683 h 6827"/>
              <a:gd name="T54" fmla="*/ 5348 w 6827"/>
              <a:gd name="T55" fmla="*/ 228 h 6827"/>
              <a:gd name="T56" fmla="*/ 3755 w 6827"/>
              <a:gd name="T57" fmla="*/ 228 h 6827"/>
              <a:gd name="T58" fmla="*/ 3755 w 6827"/>
              <a:gd name="T59" fmla="*/ 683 h 6827"/>
              <a:gd name="T60" fmla="*/ 3072 w 6827"/>
              <a:gd name="T61" fmla="*/ 455 h 6827"/>
              <a:gd name="T62" fmla="*/ 796 w 6827"/>
              <a:gd name="T63" fmla="*/ 228 h 6827"/>
              <a:gd name="T64" fmla="*/ 1479 w 6827"/>
              <a:gd name="T65" fmla="*/ 455 h 6827"/>
              <a:gd name="T66" fmla="*/ 796 w 6827"/>
              <a:gd name="T67" fmla="*/ 683 h 6827"/>
              <a:gd name="T68" fmla="*/ 796 w 6827"/>
              <a:gd name="T69" fmla="*/ 228 h 6827"/>
              <a:gd name="T70" fmla="*/ 569 w 6827"/>
              <a:gd name="T71" fmla="*/ 569 h 6827"/>
              <a:gd name="T72" fmla="*/ 569 w 6827"/>
              <a:gd name="T73" fmla="*/ 796 h 6827"/>
              <a:gd name="T74" fmla="*/ 1593 w 6827"/>
              <a:gd name="T75" fmla="*/ 910 h 6827"/>
              <a:gd name="T76" fmla="*/ 1707 w 6827"/>
              <a:gd name="T77" fmla="*/ 796 h 6827"/>
              <a:gd name="T78" fmla="*/ 2844 w 6827"/>
              <a:gd name="T79" fmla="*/ 569 h 6827"/>
              <a:gd name="T80" fmla="*/ 2844 w 6827"/>
              <a:gd name="T81" fmla="*/ 796 h 6827"/>
              <a:gd name="T82" fmla="*/ 3868 w 6827"/>
              <a:gd name="T83" fmla="*/ 910 h 6827"/>
              <a:gd name="T84" fmla="*/ 3982 w 6827"/>
              <a:gd name="T85" fmla="*/ 796 h 6827"/>
              <a:gd name="T86" fmla="*/ 5120 w 6827"/>
              <a:gd name="T87" fmla="*/ 569 h 6827"/>
              <a:gd name="T88" fmla="*/ 5120 w 6827"/>
              <a:gd name="T89" fmla="*/ 796 h 6827"/>
              <a:gd name="T90" fmla="*/ 6144 w 6827"/>
              <a:gd name="T91" fmla="*/ 910 h 6827"/>
              <a:gd name="T92" fmla="*/ 6258 w 6827"/>
              <a:gd name="T93" fmla="*/ 796 h 6827"/>
              <a:gd name="T94" fmla="*/ 6599 w 6827"/>
              <a:gd name="T95" fmla="*/ 569 h 6827"/>
              <a:gd name="T96" fmla="*/ 4324 w 6827"/>
              <a:gd name="T97" fmla="*/ 3755 h 6827"/>
              <a:gd name="T98" fmla="*/ 2503 w 6827"/>
              <a:gd name="T99" fmla="*/ 3755 h 6827"/>
              <a:gd name="T100" fmla="*/ 228 w 6827"/>
              <a:gd name="T101" fmla="*/ 3755 h 6827"/>
              <a:gd name="T102" fmla="*/ 4210 w 6827"/>
              <a:gd name="T103" fmla="*/ 3982 h 6827"/>
              <a:gd name="T104" fmla="*/ 4096 w 6827"/>
              <a:gd name="T105" fmla="*/ 4210 h 6827"/>
              <a:gd name="T106" fmla="*/ 2617 w 6827"/>
              <a:gd name="T107" fmla="*/ 4210 h 6827"/>
              <a:gd name="T108" fmla="*/ 4210 w 6827"/>
              <a:gd name="T109" fmla="*/ 3982 h 6827"/>
              <a:gd name="T110" fmla="*/ 3982 w 6827"/>
              <a:gd name="T111" fmla="*/ 4437 h 6827"/>
              <a:gd name="T112" fmla="*/ 3641 w 6827"/>
              <a:gd name="T113" fmla="*/ 4665 h 6827"/>
              <a:gd name="T114" fmla="*/ 2844 w 6827"/>
              <a:gd name="T115" fmla="*/ 4665 h 6827"/>
              <a:gd name="T116" fmla="*/ 3527 w 6827"/>
              <a:gd name="T117" fmla="*/ 6599 h 6827"/>
              <a:gd name="T118" fmla="*/ 3300 w 6827"/>
              <a:gd name="T119" fmla="*/ 4892 h 6827"/>
              <a:gd name="T120" fmla="*/ 3527 w 6827"/>
              <a:gd name="T121" fmla="*/ 6599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27" h="6827">
                <a:moveTo>
                  <a:pt x="4096" y="4892"/>
                </a:moveTo>
                <a:cubicBezTo>
                  <a:pt x="4159" y="4892"/>
                  <a:pt x="4210" y="4841"/>
                  <a:pt x="4210" y="4779"/>
                </a:cubicBezTo>
                <a:lnTo>
                  <a:pt x="4210" y="4437"/>
                </a:lnTo>
                <a:lnTo>
                  <a:pt x="4324" y="4437"/>
                </a:lnTo>
                <a:cubicBezTo>
                  <a:pt x="4386" y="4437"/>
                  <a:pt x="4437" y="4386"/>
                  <a:pt x="4437" y="4324"/>
                </a:cubicBezTo>
                <a:lnTo>
                  <a:pt x="4437" y="3982"/>
                </a:lnTo>
                <a:lnTo>
                  <a:pt x="6713" y="3982"/>
                </a:lnTo>
                <a:cubicBezTo>
                  <a:pt x="6776" y="3982"/>
                  <a:pt x="6827" y="3931"/>
                  <a:pt x="6827" y="3868"/>
                </a:cubicBezTo>
                <a:lnTo>
                  <a:pt x="6827" y="455"/>
                </a:lnTo>
                <a:cubicBezTo>
                  <a:pt x="6827" y="392"/>
                  <a:pt x="6776" y="341"/>
                  <a:pt x="6713" y="341"/>
                </a:cubicBezTo>
                <a:lnTo>
                  <a:pt x="6258" y="341"/>
                </a:lnTo>
                <a:lnTo>
                  <a:pt x="6258" y="114"/>
                </a:lnTo>
                <a:cubicBezTo>
                  <a:pt x="6258" y="51"/>
                  <a:pt x="6207" y="0"/>
                  <a:pt x="6144" y="0"/>
                </a:cubicBezTo>
                <a:lnTo>
                  <a:pt x="5234" y="0"/>
                </a:lnTo>
                <a:cubicBezTo>
                  <a:pt x="5171" y="0"/>
                  <a:pt x="5120" y="51"/>
                  <a:pt x="5120" y="114"/>
                </a:cubicBezTo>
                <a:lnTo>
                  <a:pt x="5120" y="341"/>
                </a:lnTo>
                <a:lnTo>
                  <a:pt x="3982" y="341"/>
                </a:lnTo>
                <a:lnTo>
                  <a:pt x="3982" y="114"/>
                </a:lnTo>
                <a:cubicBezTo>
                  <a:pt x="3982" y="51"/>
                  <a:pt x="3931" y="0"/>
                  <a:pt x="3868" y="0"/>
                </a:cubicBezTo>
                <a:lnTo>
                  <a:pt x="2958" y="0"/>
                </a:lnTo>
                <a:cubicBezTo>
                  <a:pt x="2895" y="0"/>
                  <a:pt x="2844" y="51"/>
                  <a:pt x="2844" y="114"/>
                </a:cubicBezTo>
                <a:lnTo>
                  <a:pt x="2844" y="341"/>
                </a:lnTo>
                <a:lnTo>
                  <a:pt x="1707" y="341"/>
                </a:lnTo>
                <a:lnTo>
                  <a:pt x="1707" y="114"/>
                </a:lnTo>
                <a:cubicBezTo>
                  <a:pt x="1707" y="51"/>
                  <a:pt x="1656" y="0"/>
                  <a:pt x="1593" y="0"/>
                </a:cubicBezTo>
                <a:lnTo>
                  <a:pt x="683" y="0"/>
                </a:lnTo>
                <a:cubicBezTo>
                  <a:pt x="620" y="0"/>
                  <a:pt x="569" y="51"/>
                  <a:pt x="569" y="114"/>
                </a:cubicBezTo>
                <a:lnTo>
                  <a:pt x="569" y="341"/>
                </a:lnTo>
                <a:lnTo>
                  <a:pt x="114" y="341"/>
                </a:lnTo>
                <a:cubicBezTo>
                  <a:pt x="51" y="341"/>
                  <a:pt x="0" y="392"/>
                  <a:pt x="0" y="455"/>
                </a:cubicBezTo>
                <a:lnTo>
                  <a:pt x="0" y="3868"/>
                </a:lnTo>
                <a:cubicBezTo>
                  <a:pt x="0" y="3931"/>
                  <a:pt x="51" y="3982"/>
                  <a:pt x="114" y="3982"/>
                </a:cubicBezTo>
                <a:lnTo>
                  <a:pt x="2389" y="3982"/>
                </a:lnTo>
                <a:lnTo>
                  <a:pt x="2389" y="4324"/>
                </a:lnTo>
                <a:cubicBezTo>
                  <a:pt x="2389" y="4386"/>
                  <a:pt x="2440" y="4437"/>
                  <a:pt x="2503" y="4437"/>
                </a:cubicBezTo>
                <a:lnTo>
                  <a:pt x="2617" y="4437"/>
                </a:lnTo>
                <a:lnTo>
                  <a:pt x="2617" y="4779"/>
                </a:lnTo>
                <a:cubicBezTo>
                  <a:pt x="2617" y="4841"/>
                  <a:pt x="2668" y="4892"/>
                  <a:pt x="2731" y="4892"/>
                </a:cubicBezTo>
                <a:lnTo>
                  <a:pt x="3072" y="4892"/>
                </a:lnTo>
                <a:lnTo>
                  <a:pt x="3072" y="6599"/>
                </a:lnTo>
                <a:lnTo>
                  <a:pt x="114" y="6599"/>
                </a:lnTo>
                <a:cubicBezTo>
                  <a:pt x="51" y="6599"/>
                  <a:pt x="0" y="6650"/>
                  <a:pt x="0" y="6713"/>
                </a:cubicBezTo>
                <a:cubicBezTo>
                  <a:pt x="0" y="6776"/>
                  <a:pt x="51" y="6827"/>
                  <a:pt x="114" y="6827"/>
                </a:cubicBezTo>
                <a:lnTo>
                  <a:pt x="6713" y="6827"/>
                </a:lnTo>
                <a:cubicBezTo>
                  <a:pt x="6776" y="6827"/>
                  <a:pt x="6827" y="6776"/>
                  <a:pt x="6827" y="6713"/>
                </a:cubicBezTo>
                <a:cubicBezTo>
                  <a:pt x="6827" y="6650"/>
                  <a:pt x="6776" y="6599"/>
                  <a:pt x="6713" y="6599"/>
                </a:cubicBezTo>
                <a:lnTo>
                  <a:pt x="3755" y="6599"/>
                </a:lnTo>
                <a:lnTo>
                  <a:pt x="3755" y="4892"/>
                </a:lnTo>
                <a:lnTo>
                  <a:pt x="4096" y="4892"/>
                </a:lnTo>
                <a:close/>
                <a:moveTo>
                  <a:pt x="5348" y="228"/>
                </a:moveTo>
                <a:lnTo>
                  <a:pt x="6030" y="228"/>
                </a:lnTo>
                <a:lnTo>
                  <a:pt x="6030" y="455"/>
                </a:lnTo>
                <a:lnTo>
                  <a:pt x="6030" y="683"/>
                </a:lnTo>
                <a:lnTo>
                  <a:pt x="5348" y="683"/>
                </a:lnTo>
                <a:lnTo>
                  <a:pt x="5348" y="455"/>
                </a:lnTo>
                <a:lnTo>
                  <a:pt x="5348" y="228"/>
                </a:lnTo>
                <a:close/>
                <a:moveTo>
                  <a:pt x="3072" y="228"/>
                </a:moveTo>
                <a:lnTo>
                  <a:pt x="3755" y="228"/>
                </a:lnTo>
                <a:lnTo>
                  <a:pt x="3755" y="455"/>
                </a:lnTo>
                <a:lnTo>
                  <a:pt x="3755" y="683"/>
                </a:lnTo>
                <a:lnTo>
                  <a:pt x="3072" y="683"/>
                </a:lnTo>
                <a:lnTo>
                  <a:pt x="3072" y="455"/>
                </a:lnTo>
                <a:lnTo>
                  <a:pt x="3072" y="228"/>
                </a:lnTo>
                <a:close/>
                <a:moveTo>
                  <a:pt x="796" y="228"/>
                </a:moveTo>
                <a:lnTo>
                  <a:pt x="1479" y="228"/>
                </a:lnTo>
                <a:lnTo>
                  <a:pt x="1479" y="455"/>
                </a:lnTo>
                <a:lnTo>
                  <a:pt x="1479" y="683"/>
                </a:lnTo>
                <a:lnTo>
                  <a:pt x="796" y="683"/>
                </a:lnTo>
                <a:lnTo>
                  <a:pt x="796" y="455"/>
                </a:lnTo>
                <a:lnTo>
                  <a:pt x="796" y="228"/>
                </a:lnTo>
                <a:close/>
                <a:moveTo>
                  <a:pt x="228" y="569"/>
                </a:moveTo>
                <a:lnTo>
                  <a:pt x="569" y="569"/>
                </a:lnTo>
                <a:lnTo>
                  <a:pt x="569" y="796"/>
                </a:lnTo>
                <a:lnTo>
                  <a:pt x="569" y="796"/>
                </a:lnTo>
                <a:cubicBezTo>
                  <a:pt x="569" y="859"/>
                  <a:pt x="620" y="910"/>
                  <a:pt x="683" y="910"/>
                </a:cubicBezTo>
                <a:lnTo>
                  <a:pt x="1593" y="910"/>
                </a:lnTo>
                <a:cubicBezTo>
                  <a:pt x="1656" y="910"/>
                  <a:pt x="1707" y="859"/>
                  <a:pt x="1707" y="796"/>
                </a:cubicBezTo>
                <a:lnTo>
                  <a:pt x="1707" y="796"/>
                </a:lnTo>
                <a:lnTo>
                  <a:pt x="1707" y="569"/>
                </a:lnTo>
                <a:lnTo>
                  <a:pt x="2844" y="569"/>
                </a:lnTo>
                <a:lnTo>
                  <a:pt x="2844" y="796"/>
                </a:lnTo>
                <a:lnTo>
                  <a:pt x="2844" y="796"/>
                </a:lnTo>
                <a:cubicBezTo>
                  <a:pt x="2844" y="859"/>
                  <a:pt x="2895" y="910"/>
                  <a:pt x="2958" y="910"/>
                </a:cubicBezTo>
                <a:lnTo>
                  <a:pt x="3868" y="910"/>
                </a:lnTo>
                <a:cubicBezTo>
                  <a:pt x="3931" y="910"/>
                  <a:pt x="3982" y="859"/>
                  <a:pt x="3982" y="796"/>
                </a:cubicBezTo>
                <a:lnTo>
                  <a:pt x="3982" y="796"/>
                </a:lnTo>
                <a:lnTo>
                  <a:pt x="3982" y="569"/>
                </a:lnTo>
                <a:lnTo>
                  <a:pt x="5120" y="569"/>
                </a:lnTo>
                <a:lnTo>
                  <a:pt x="5120" y="796"/>
                </a:lnTo>
                <a:lnTo>
                  <a:pt x="5120" y="796"/>
                </a:lnTo>
                <a:cubicBezTo>
                  <a:pt x="5120" y="859"/>
                  <a:pt x="5171" y="910"/>
                  <a:pt x="5234" y="910"/>
                </a:cubicBezTo>
                <a:lnTo>
                  <a:pt x="6144" y="910"/>
                </a:lnTo>
                <a:cubicBezTo>
                  <a:pt x="6207" y="910"/>
                  <a:pt x="6258" y="859"/>
                  <a:pt x="6258" y="796"/>
                </a:cubicBezTo>
                <a:lnTo>
                  <a:pt x="6258" y="796"/>
                </a:lnTo>
                <a:lnTo>
                  <a:pt x="6258" y="569"/>
                </a:lnTo>
                <a:lnTo>
                  <a:pt x="6599" y="569"/>
                </a:lnTo>
                <a:lnTo>
                  <a:pt x="6599" y="3755"/>
                </a:lnTo>
                <a:lnTo>
                  <a:pt x="4324" y="3755"/>
                </a:lnTo>
                <a:cubicBezTo>
                  <a:pt x="4324" y="3755"/>
                  <a:pt x="4324" y="3755"/>
                  <a:pt x="4324" y="3755"/>
                </a:cubicBezTo>
                <a:lnTo>
                  <a:pt x="2503" y="3755"/>
                </a:lnTo>
                <a:cubicBezTo>
                  <a:pt x="2503" y="3755"/>
                  <a:pt x="2503" y="3755"/>
                  <a:pt x="2503" y="3755"/>
                </a:cubicBezTo>
                <a:lnTo>
                  <a:pt x="228" y="3755"/>
                </a:lnTo>
                <a:lnTo>
                  <a:pt x="228" y="569"/>
                </a:lnTo>
                <a:close/>
                <a:moveTo>
                  <a:pt x="4210" y="3982"/>
                </a:moveTo>
                <a:lnTo>
                  <a:pt x="4210" y="4210"/>
                </a:lnTo>
                <a:lnTo>
                  <a:pt x="4096" y="4210"/>
                </a:lnTo>
                <a:lnTo>
                  <a:pt x="2731" y="4210"/>
                </a:lnTo>
                <a:lnTo>
                  <a:pt x="2617" y="4210"/>
                </a:lnTo>
                <a:lnTo>
                  <a:pt x="2617" y="3982"/>
                </a:lnTo>
                <a:lnTo>
                  <a:pt x="4210" y="3982"/>
                </a:lnTo>
                <a:close/>
                <a:moveTo>
                  <a:pt x="2844" y="4437"/>
                </a:moveTo>
                <a:lnTo>
                  <a:pt x="3982" y="4437"/>
                </a:lnTo>
                <a:lnTo>
                  <a:pt x="3982" y="4665"/>
                </a:lnTo>
                <a:lnTo>
                  <a:pt x="3641" y="4665"/>
                </a:lnTo>
                <a:lnTo>
                  <a:pt x="3186" y="4665"/>
                </a:lnTo>
                <a:lnTo>
                  <a:pt x="2844" y="4665"/>
                </a:lnTo>
                <a:lnTo>
                  <a:pt x="2844" y="4437"/>
                </a:lnTo>
                <a:close/>
                <a:moveTo>
                  <a:pt x="3527" y="6599"/>
                </a:moveTo>
                <a:lnTo>
                  <a:pt x="3300" y="6599"/>
                </a:lnTo>
                <a:lnTo>
                  <a:pt x="3300" y="4892"/>
                </a:lnTo>
                <a:lnTo>
                  <a:pt x="3527" y="4892"/>
                </a:lnTo>
                <a:lnTo>
                  <a:pt x="3527" y="6599"/>
                </a:lnTo>
                <a:close/>
              </a:path>
            </a:pathLst>
          </a:custGeom>
          <a:solidFill>
            <a:schemeClr val="bg1"/>
          </a:solidFill>
          <a:ln>
            <a:noFill/>
          </a:ln>
        </p:spPr>
        <p:txBody>
          <a:bodyPr/>
          <a:lstStyle/>
          <a:p>
            <a:endParaRPr lang="zh-CN" altLang="en-US">
              <a:solidFill>
                <a:schemeClr val="bg1"/>
              </a:solidFill>
            </a:endParaRPr>
          </a:p>
        </p:txBody>
      </p:sp>
      <p:sp>
        <p:nvSpPr>
          <p:cNvPr id="14" name="justice_157136"/>
          <p:cNvSpPr>
            <a:spLocks noChangeAspect="1"/>
          </p:cNvSpPr>
          <p:nvPr/>
        </p:nvSpPr>
        <p:spPr bwMode="auto">
          <a:xfrm>
            <a:off x="5787915" y="2400198"/>
            <a:ext cx="609685" cy="557013"/>
          </a:xfrm>
          <a:custGeom>
            <a:avLst/>
            <a:gdLst>
              <a:gd name="connsiteX0" fmla="*/ 363346 w 579738"/>
              <a:gd name="connsiteY0" fmla="*/ 484238 h 529654"/>
              <a:gd name="connsiteX1" fmla="*/ 349073 w 579738"/>
              <a:gd name="connsiteY1" fmla="*/ 511352 h 529654"/>
              <a:gd name="connsiteX2" fmla="*/ 555683 w 579738"/>
              <a:gd name="connsiteY2" fmla="*/ 511352 h 529654"/>
              <a:gd name="connsiteX3" fmla="*/ 540731 w 579738"/>
              <a:gd name="connsiteY3" fmla="*/ 484238 h 529654"/>
              <a:gd name="connsiteX4" fmla="*/ 357909 w 579738"/>
              <a:gd name="connsiteY4" fmla="*/ 466613 h 529654"/>
              <a:gd name="connsiteX5" fmla="*/ 546168 w 579738"/>
              <a:gd name="connsiteY5" fmla="*/ 466613 h 529654"/>
              <a:gd name="connsiteX6" fmla="*/ 554324 w 579738"/>
              <a:gd name="connsiteY6" fmla="*/ 471358 h 529654"/>
              <a:gd name="connsiteX7" fmla="*/ 578791 w 579738"/>
              <a:gd name="connsiteY7" fmla="*/ 516097 h 529654"/>
              <a:gd name="connsiteX8" fmla="*/ 578111 w 579738"/>
              <a:gd name="connsiteY8" fmla="*/ 525587 h 529654"/>
              <a:gd name="connsiteX9" fmla="*/ 570635 w 579738"/>
              <a:gd name="connsiteY9" fmla="*/ 529654 h 529654"/>
              <a:gd name="connsiteX10" fmla="*/ 334121 w 579738"/>
              <a:gd name="connsiteY10" fmla="*/ 529654 h 529654"/>
              <a:gd name="connsiteX11" fmla="*/ 326645 w 579738"/>
              <a:gd name="connsiteY11" fmla="*/ 525587 h 529654"/>
              <a:gd name="connsiteX12" fmla="*/ 325966 w 579738"/>
              <a:gd name="connsiteY12" fmla="*/ 516775 h 529654"/>
              <a:gd name="connsiteX13" fmla="*/ 349753 w 579738"/>
              <a:gd name="connsiteY13" fmla="*/ 471358 h 529654"/>
              <a:gd name="connsiteX14" fmla="*/ 357909 w 579738"/>
              <a:gd name="connsiteY14" fmla="*/ 466613 h 529654"/>
              <a:gd name="connsiteX15" fmla="*/ 379682 w 579738"/>
              <a:gd name="connsiteY15" fmla="*/ 425168 h 529654"/>
              <a:gd name="connsiteX16" fmla="*/ 525073 w 579738"/>
              <a:gd name="connsiteY16" fmla="*/ 425168 h 529654"/>
              <a:gd name="connsiteX17" fmla="*/ 533905 w 579738"/>
              <a:gd name="connsiteY17" fmla="*/ 434669 h 529654"/>
              <a:gd name="connsiteX18" fmla="*/ 525073 w 579738"/>
              <a:gd name="connsiteY18" fmla="*/ 443491 h 529654"/>
              <a:gd name="connsiteX19" fmla="*/ 379682 w 579738"/>
              <a:gd name="connsiteY19" fmla="*/ 443491 h 529654"/>
              <a:gd name="connsiteX20" fmla="*/ 370850 w 579738"/>
              <a:gd name="connsiteY20" fmla="*/ 434669 h 529654"/>
              <a:gd name="connsiteX21" fmla="*/ 379682 w 579738"/>
              <a:gd name="connsiteY21" fmla="*/ 425168 h 529654"/>
              <a:gd name="connsiteX22" fmla="*/ 425883 w 579738"/>
              <a:gd name="connsiteY22" fmla="*/ 225075 h 529654"/>
              <a:gd name="connsiteX23" fmla="*/ 340265 w 579738"/>
              <a:gd name="connsiteY23" fmla="*/ 310559 h 529654"/>
              <a:gd name="connsiteX24" fmla="*/ 362689 w 579738"/>
              <a:gd name="connsiteY24" fmla="*/ 332948 h 529654"/>
              <a:gd name="connsiteX25" fmla="*/ 448986 w 579738"/>
              <a:gd name="connsiteY25" fmla="*/ 247463 h 529654"/>
              <a:gd name="connsiteX26" fmla="*/ 258043 w 579738"/>
              <a:gd name="connsiteY26" fmla="*/ 57498 h 529654"/>
              <a:gd name="connsiteX27" fmla="*/ 172425 w 579738"/>
              <a:gd name="connsiteY27" fmla="*/ 142982 h 529654"/>
              <a:gd name="connsiteX28" fmla="*/ 236979 w 579738"/>
              <a:gd name="connsiteY28" fmla="*/ 206756 h 529654"/>
              <a:gd name="connsiteX29" fmla="*/ 327354 w 579738"/>
              <a:gd name="connsiteY29" fmla="*/ 297668 h 529654"/>
              <a:gd name="connsiteX30" fmla="*/ 412972 w 579738"/>
              <a:gd name="connsiteY30" fmla="*/ 212184 h 529654"/>
              <a:gd name="connsiteX31" fmla="*/ 222709 w 579738"/>
              <a:gd name="connsiteY31" fmla="*/ 21540 h 529654"/>
              <a:gd name="connsiteX32" fmla="*/ 137090 w 579738"/>
              <a:gd name="connsiteY32" fmla="*/ 107703 h 529654"/>
              <a:gd name="connsiteX33" fmla="*/ 159514 w 579738"/>
              <a:gd name="connsiteY33" fmla="*/ 130092 h 529654"/>
              <a:gd name="connsiteX34" fmla="*/ 245133 w 579738"/>
              <a:gd name="connsiteY34" fmla="*/ 44608 h 529654"/>
              <a:gd name="connsiteX35" fmla="*/ 215914 w 579738"/>
              <a:gd name="connsiteY35" fmla="*/ 2544 h 529654"/>
              <a:gd name="connsiteX36" fmla="*/ 228824 w 579738"/>
              <a:gd name="connsiteY36" fmla="*/ 2544 h 529654"/>
              <a:gd name="connsiteX37" fmla="*/ 258043 w 579738"/>
              <a:gd name="connsiteY37" fmla="*/ 31717 h 529654"/>
              <a:gd name="connsiteX38" fmla="*/ 277070 w 579738"/>
              <a:gd name="connsiteY38" fmla="*/ 12721 h 529654"/>
              <a:gd name="connsiteX39" fmla="*/ 289980 w 579738"/>
              <a:gd name="connsiteY39" fmla="*/ 12721 h 529654"/>
              <a:gd name="connsiteX40" fmla="*/ 289980 w 579738"/>
              <a:gd name="connsiteY40" fmla="*/ 25611 h 529654"/>
              <a:gd name="connsiteX41" fmla="*/ 270954 w 579738"/>
              <a:gd name="connsiteY41" fmla="*/ 44608 h 529654"/>
              <a:gd name="connsiteX42" fmla="*/ 425883 w 579738"/>
              <a:gd name="connsiteY42" fmla="*/ 199294 h 529654"/>
              <a:gd name="connsiteX43" fmla="*/ 444909 w 579738"/>
              <a:gd name="connsiteY43" fmla="*/ 180297 h 529654"/>
              <a:gd name="connsiteX44" fmla="*/ 457820 w 579738"/>
              <a:gd name="connsiteY44" fmla="*/ 180297 h 529654"/>
              <a:gd name="connsiteX45" fmla="*/ 457820 w 579738"/>
              <a:gd name="connsiteY45" fmla="*/ 193188 h 529654"/>
              <a:gd name="connsiteX46" fmla="*/ 438794 w 579738"/>
              <a:gd name="connsiteY46" fmla="*/ 212184 h 529654"/>
              <a:gd name="connsiteX47" fmla="*/ 468013 w 579738"/>
              <a:gd name="connsiteY47" fmla="*/ 241357 h 529654"/>
              <a:gd name="connsiteX48" fmla="*/ 468013 w 579738"/>
              <a:gd name="connsiteY48" fmla="*/ 254248 h 529654"/>
              <a:gd name="connsiteX49" fmla="*/ 369484 w 579738"/>
              <a:gd name="connsiteY49" fmla="*/ 352622 h 529654"/>
              <a:gd name="connsiteX50" fmla="*/ 362689 w 579738"/>
              <a:gd name="connsiteY50" fmla="*/ 355336 h 529654"/>
              <a:gd name="connsiteX51" fmla="*/ 356573 w 579738"/>
              <a:gd name="connsiteY51" fmla="*/ 352622 h 529654"/>
              <a:gd name="connsiteX52" fmla="*/ 327354 w 579738"/>
              <a:gd name="connsiteY52" fmla="*/ 323449 h 529654"/>
              <a:gd name="connsiteX53" fmla="*/ 307648 w 579738"/>
              <a:gd name="connsiteY53" fmla="*/ 343803 h 529654"/>
              <a:gd name="connsiteX54" fmla="*/ 300853 w 579738"/>
              <a:gd name="connsiteY54" fmla="*/ 346516 h 529654"/>
              <a:gd name="connsiteX55" fmla="*/ 294737 w 579738"/>
              <a:gd name="connsiteY55" fmla="*/ 343803 h 529654"/>
              <a:gd name="connsiteX56" fmla="*/ 294737 w 579738"/>
              <a:gd name="connsiteY56" fmla="*/ 330912 h 529654"/>
              <a:gd name="connsiteX57" fmla="*/ 314443 w 579738"/>
              <a:gd name="connsiteY57" fmla="*/ 310559 h 529654"/>
              <a:gd name="connsiteX58" fmla="*/ 256684 w 579738"/>
              <a:gd name="connsiteY58" fmla="*/ 252891 h 529654"/>
              <a:gd name="connsiteX59" fmla="*/ 41959 w 579738"/>
              <a:gd name="connsiteY59" fmla="*/ 467280 h 529654"/>
              <a:gd name="connsiteX60" fmla="*/ 35164 w 579738"/>
              <a:gd name="connsiteY60" fmla="*/ 469994 h 529654"/>
              <a:gd name="connsiteX61" fmla="*/ 29048 w 579738"/>
              <a:gd name="connsiteY61" fmla="*/ 467280 h 529654"/>
              <a:gd name="connsiteX62" fmla="*/ 29048 w 579738"/>
              <a:gd name="connsiteY62" fmla="*/ 454389 h 529654"/>
              <a:gd name="connsiteX63" fmla="*/ 243774 w 579738"/>
              <a:gd name="connsiteY63" fmla="*/ 240000 h 529654"/>
              <a:gd name="connsiteX64" fmla="*/ 230183 w 579738"/>
              <a:gd name="connsiteY64" fmla="*/ 226431 h 529654"/>
              <a:gd name="connsiteX65" fmla="*/ 15458 w 579738"/>
              <a:gd name="connsiteY65" fmla="*/ 440821 h 529654"/>
              <a:gd name="connsiteX66" fmla="*/ 8663 w 579738"/>
              <a:gd name="connsiteY66" fmla="*/ 443534 h 529654"/>
              <a:gd name="connsiteX67" fmla="*/ 2547 w 579738"/>
              <a:gd name="connsiteY67" fmla="*/ 440821 h 529654"/>
              <a:gd name="connsiteX68" fmla="*/ 2547 w 579738"/>
              <a:gd name="connsiteY68" fmla="*/ 427930 h 529654"/>
              <a:gd name="connsiteX69" fmla="*/ 217273 w 579738"/>
              <a:gd name="connsiteY69" fmla="*/ 213541 h 529654"/>
              <a:gd name="connsiteX70" fmla="*/ 159514 w 579738"/>
              <a:gd name="connsiteY70" fmla="*/ 155873 h 529654"/>
              <a:gd name="connsiteX71" fmla="*/ 139129 w 579738"/>
              <a:gd name="connsiteY71" fmla="*/ 175548 h 529654"/>
              <a:gd name="connsiteX72" fmla="*/ 133013 w 579738"/>
              <a:gd name="connsiteY72" fmla="*/ 178262 h 529654"/>
              <a:gd name="connsiteX73" fmla="*/ 126218 w 579738"/>
              <a:gd name="connsiteY73" fmla="*/ 175548 h 529654"/>
              <a:gd name="connsiteX74" fmla="*/ 126218 w 579738"/>
              <a:gd name="connsiteY74" fmla="*/ 162657 h 529654"/>
              <a:gd name="connsiteX75" fmla="*/ 146604 w 579738"/>
              <a:gd name="connsiteY75" fmla="*/ 142982 h 529654"/>
              <a:gd name="connsiteX76" fmla="*/ 117385 w 579738"/>
              <a:gd name="connsiteY76" fmla="*/ 113809 h 529654"/>
              <a:gd name="connsiteX77" fmla="*/ 117385 w 579738"/>
              <a:gd name="connsiteY77" fmla="*/ 100919 h 529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9738" h="529654">
                <a:moveTo>
                  <a:pt x="363346" y="484238"/>
                </a:moveTo>
                <a:lnTo>
                  <a:pt x="349073" y="511352"/>
                </a:lnTo>
                <a:lnTo>
                  <a:pt x="555683" y="511352"/>
                </a:lnTo>
                <a:lnTo>
                  <a:pt x="540731" y="484238"/>
                </a:lnTo>
                <a:close/>
                <a:moveTo>
                  <a:pt x="357909" y="466613"/>
                </a:moveTo>
                <a:lnTo>
                  <a:pt x="546168" y="466613"/>
                </a:lnTo>
                <a:cubicBezTo>
                  <a:pt x="549567" y="466613"/>
                  <a:pt x="552285" y="467969"/>
                  <a:pt x="554324" y="471358"/>
                </a:cubicBezTo>
                <a:lnTo>
                  <a:pt x="578791" y="516097"/>
                </a:lnTo>
                <a:cubicBezTo>
                  <a:pt x="580150" y="519486"/>
                  <a:pt x="580150" y="522876"/>
                  <a:pt x="578111" y="525587"/>
                </a:cubicBezTo>
                <a:cubicBezTo>
                  <a:pt x="576752" y="528299"/>
                  <a:pt x="574033" y="529654"/>
                  <a:pt x="570635" y="529654"/>
                </a:cubicBezTo>
                <a:lnTo>
                  <a:pt x="334121" y="529654"/>
                </a:lnTo>
                <a:cubicBezTo>
                  <a:pt x="331403" y="529654"/>
                  <a:pt x="328004" y="528299"/>
                  <a:pt x="326645" y="525587"/>
                </a:cubicBezTo>
                <a:cubicBezTo>
                  <a:pt x="324606" y="522876"/>
                  <a:pt x="324606" y="519486"/>
                  <a:pt x="325966" y="516775"/>
                </a:cubicBezTo>
                <a:lnTo>
                  <a:pt x="349753" y="471358"/>
                </a:lnTo>
                <a:cubicBezTo>
                  <a:pt x="351792" y="467969"/>
                  <a:pt x="354510" y="466613"/>
                  <a:pt x="357909" y="466613"/>
                </a:cubicBezTo>
                <a:close/>
                <a:moveTo>
                  <a:pt x="379682" y="425168"/>
                </a:moveTo>
                <a:lnTo>
                  <a:pt x="525073" y="425168"/>
                </a:lnTo>
                <a:cubicBezTo>
                  <a:pt x="529829" y="425168"/>
                  <a:pt x="533905" y="429240"/>
                  <a:pt x="533905" y="434669"/>
                </a:cubicBezTo>
                <a:cubicBezTo>
                  <a:pt x="533905" y="439419"/>
                  <a:pt x="529829" y="443491"/>
                  <a:pt x="525073" y="443491"/>
                </a:cubicBezTo>
                <a:lnTo>
                  <a:pt x="379682" y="443491"/>
                </a:lnTo>
                <a:cubicBezTo>
                  <a:pt x="374927" y="443491"/>
                  <a:pt x="370850" y="439419"/>
                  <a:pt x="370850" y="434669"/>
                </a:cubicBezTo>
                <a:cubicBezTo>
                  <a:pt x="370850" y="429240"/>
                  <a:pt x="374927" y="425168"/>
                  <a:pt x="379682" y="425168"/>
                </a:cubicBezTo>
                <a:close/>
                <a:moveTo>
                  <a:pt x="425883" y="225075"/>
                </a:moveTo>
                <a:lnTo>
                  <a:pt x="340265" y="310559"/>
                </a:lnTo>
                <a:lnTo>
                  <a:pt x="362689" y="332948"/>
                </a:lnTo>
                <a:lnTo>
                  <a:pt x="448986" y="247463"/>
                </a:lnTo>
                <a:close/>
                <a:moveTo>
                  <a:pt x="258043" y="57498"/>
                </a:moveTo>
                <a:lnTo>
                  <a:pt x="172425" y="142982"/>
                </a:lnTo>
                <a:lnTo>
                  <a:pt x="236979" y="206756"/>
                </a:lnTo>
                <a:lnTo>
                  <a:pt x="327354" y="297668"/>
                </a:lnTo>
                <a:lnTo>
                  <a:pt x="412972" y="212184"/>
                </a:lnTo>
                <a:close/>
                <a:moveTo>
                  <a:pt x="222709" y="21540"/>
                </a:moveTo>
                <a:lnTo>
                  <a:pt x="137090" y="107703"/>
                </a:lnTo>
                <a:lnTo>
                  <a:pt x="159514" y="130092"/>
                </a:lnTo>
                <a:lnTo>
                  <a:pt x="245133" y="44608"/>
                </a:lnTo>
                <a:close/>
                <a:moveTo>
                  <a:pt x="215914" y="2544"/>
                </a:moveTo>
                <a:cubicBezTo>
                  <a:pt x="219991" y="-848"/>
                  <a:pt x="225427" y="-848"/>
                  <a:pt x="228824" y="2544"/>
                </a:cubicBezTo>
                <a:lnTo>
                  <a:pt x="258043" y="31717"/>
                </a:lnTo>
                <a:lnTo>
                  <a:pt x="277070" y="12721"/>
                </a:lnTo>
                <a:cubicBezTo>
                  <a:pt x="280467" y="9328"/>
                  <a:pt x="285903" y="9328"/>
                  <a:pt x="289980" y="12721"/>
                </a:cubicBezTo>
                <a:cubicBezTo>
                  <a:pt x="293378" y="16113"/>
                  <a:pt x="293378" y="21540"/>
                  <a:pt x="289980" y="25611"/>
                </a:cubicBezTo>
                <a:lnTo>
                  <a:pt x="270954" y="44608"/>
                </a:lnTo>
                <a:lnTo>
                  <a:pt x="425883" y="199294"/>
                </a:lnTo>
                <a:lnTo>
                  <a:pt x="444909" y="180297"/>
                </a:lnTo>
                <a:cubicBezTo>
                  <a:pt x="448986" y="176905"/>
                  <a:pt x="454422" y="176905"/>
                  <a:pt x="457820" y="180297"/>
                </a:cubicBezTo>
                <a:cubicBezTo>
                  <a:pt x="461218" y="184368"/>
                  <a:pt x="461218" y="189795"/>
                  <a:pt x="457820" y="193188"/>
                </a:cubicBezTo>
                <a:lnTo>
                  <a:pt x="438794" y="212184"/>
                </a:lnTo>
                <a:lnTo>
                  <a:pt x="468013" y="241357"/>
                </a:lnTo>
                <a:cubicBezTo>
                  <a:pt x="471410" y="244749"/>
                  <a:pt x="471410" y="250855"/>
                  <a:pt x="468013" y="254248"/>
                </a:cubicBezTo>
                <a:lnTo>
                  <a:pt x="369484" y="352622"/>
                </a:lnTo>
                <a:cubicBezTo>
                  <a:pt x="367445" y="353979"/>
                  <a:pt x="365407" y="355336"/>
                  <a:pt x="362689" y="355336"/>
                </a:cubicBezTo>
                <a:cubicBezTo>
                  <a:pt x="360650" y="355336"/>
                  <a:pt x="358611" y="353979"/>
                  <a:pt x="356573" y="352622"/>
                </a:cubicBezTo>
                <a:lnTo>
                  <a:pt x="327354" y="323449"/>
                </a:lnTo>
                <a:lnTo>
                  <a:pt x="307648" y="343803"/>
                </a:lnTo>
                <a:cubicBezTo>
                  <a:pt x="305609" y="345160"/>
                  <a:pt x="303571" y="346516"/>
                  <a:pt x="300853" y="346516"/>
                </a:cubicBezTo>
                <a:cubicBezTo>
                  <a:pt x="298814" y="346516"/>
                  <a:pt x="296096" y="345160"/>
                  <a:pt x="294737" y="343803"/>
                </a:cubicBezTo>
                <a:cubicBezTo>
                  <a:pt x="291339" y="339732"/>
                  <a:pt x="291339" y="334304"/>
                  <a:pt x="294737" y="330912"/>
                </a:cubicBezTo>
                <a:lnTo>
                  <a:pt x="314443" y="310559"/>
                </a:lnTo>
                <a:lnTo>
                  <a:pt x="256684" y="252891"/>
                </a:lnTo>
                <a:lnTo>
                  <a:pt x="41959" y="467280"/>
                </a:lnTo>
                <a:cubicBezTo>
                  <a:pt x="39920" y="469316"/>
                  <a:pt x="37882" y="469994"/>
                  <a:pt x="35164" y="469994"/>
                </a:cubicBezTo>
                <a:cubicBezTo>
                  <a:pt x="33125" y="469994"/>
                  <a:pt x="31087" y="469316"/>
                  <a:pt x="29048" y="467280"/>
                </a:cubicBezTo>
                <a:cubicBezTo>
                  <a:pt x="25651" y="463888"/>
                  <a:pt x="25651" y="457782"/>
                  <a:pt x="29048" y="454389"/>
                </a:cubicBezTo>
                <a:lnTo>
                  <a:pt x="243774" y="240000"/>
                </a:lnTo>
                <a:lnTo>
                  <a:pt x="230183" y="226431"/>
                </a:lnTo>
                <a:lnTo>
                  <a:pt x="15458" y="440821"/>
                </a:lnTo>
                <a:cubicBezTo>
                  <a:pt x="13419" y="442856"/>
                  <a:pt x="11381" y="443534"/>
                  <a:pt x="8663" y="443534"/>
                </a:cubicBezTo>
                <a:cubicBezTo>
                  <a:pt x="6624" y="443534"/>
                  <a:pt x="4586" y="442856"/>
                  <a:pt x="2547" y="440821"/>
                </a:cubicBezTo>
                <a:cubicBezTo>
                  <a:pt x="-850" y="437428"/>
                  <a:pt x="-850" y="431322"/>
                  <a:pt x="2547" y="427930"/>
                </a:cubicBezTo>
                <a:lnTo>
                  <a:pt x="217273" y="213541"/>
                </a:lnTo>
                <a:lnTo>
                  <a:pt x="159514" y="155873"/>
                </a:lnTo>
                <a:lnTo>
                  <a:pt x="139129" y="175548"/>
                </a:lnTo>
                <a:cubicBezTo>
                  <a:pt x="137770" y="177583"/>
                  <a:pt x="135052" y="178262"/>
                  <a:pt x="133013" y="178262"/>
                </a:cubicBezTo>
                <a:cubicBezTo>
                  <a:pt x="130295" y="178262"/>
                  <a:pt x="128257" y="177583"/>
                  <a:pt x="126218" y="175548"/>
                </a:cubicBezTo>
                <a:cubicBezTo>
                  <a:pt x="122821" y="172156"/>
                  <a:pt x="122821" y="166050"/>
                  <a:pt x="126218" y="162657"/>
                </a:cubicBezTo>
                <a:lnTo>
                  <a:pt x="146604" y="142982"/>
                </a:lnTo>
                <a:lnTo>
                  <a:pt x="117385" y="113809"/>
                </a:lnTo>
                <a:cubicBezTo>
                  <a:pt x="113987" y="110417"/>
                  <a:pt x="113987" y="104311"/>
                  <a:pt x="117385" y="100919"/>
                </a:cubicBezTo>
                <a:close/>
              </a:path>
            </a:pathLst>
          </a:custGeom>
          <a:solidFill>
            <a:schemeClr val="bg1"/>
          </a:solidFill>
          <a:ln>
            <a:noFill/>
          </a:ln>
        </p:spPr>
      </p:sp>
      <p:sp>
        <p:nvSpPr>
          <p:cNvPr id="15" name="information_155447"/>
          <p:cNvSpPr>
            <a:spLocks noChangeAspect="1"/>
          </p:cNvSpPr>
          <p:nvPr/>
        </p:nvSpPr>
        <p:spPr bwMode="auto">
          <a:xfrm>
            <a:off x="6805580" y="3340135"/>
            <a:ext cx="609685" cy="608829"/>
          </a:xfrm>
          <a:custGeom>
            <a:avLst/>
            <a:gdLst>
              <a:gd name="connsiteX0" fmla="*/ 476243 w 607614"/>
              <a:gd name="connsiteY0" fmla="*/ 505880 h 606761"/>
              <a:gd name="connsiteX1" fmla="*/ 455740 w 607614"/>
              <a:gd name="connsiteY1" fmla="*/ 525599 h 606761"/>
              <a:gd name="connsiteX2" fmla="*/ 476243 w 607614"/>
              <a:gd name="connsiteY2" fmla="*/ 546077 h 606761"/>
              <a:gd name="connsiteX3" fmla="*/ 495987 w 607614"/>
              <a:gd name="connsiteY3" fmla="*/ 525599 h 606761"/>
              <a:gd name="connsiteX4" fmla="*/ 476243 w 607614"/>
              <a:gd name="connsiteY4" fmla="*/ 505880 h 606761"/>
              <a:gd name="connsiteX5" fmla="*/ 91136 w 607614"/>
              <a:gd name="connsiteY5" fmla="*/ 485409 h 606761"/>
              <a:gd name="connsiteX6" fmla="*/ 212732 w 607614"/>
              <a:gd name="connsiteY6" fmla="*/ 485409 h 606761"/>
              <a:gd name="connsiteX7" fmla="*/ 212732 w 607614"/>
              <a:gd name="connsiteY7" fmla="*/ 505878 h 606761"/>
              <a:gd name="connsiteX8" fmla="*/ 91136 w 607614"/>
              <a:gd name="connsiteY8" fmla="*/ 505878 h 606761"/>
              <a:gd name="connsiteX9" fmla="*/ 415473 w 607614"/>
              <a:gd name="connsiteY9" fmla="*/ 434602 h 606761"/>
              <a:gd name="connsiteX10" fmla="*/ 435211 w 607614"/>
              <a:gd name="connsiteY10" fmla="*/ 434602 h 606761"/>
              <a:gd name="connsiteX11" fmla="*/ 435211 w 607614"/>
              <a:gd name="connsiteY11" fmla="*/ 455071 h 606761"/>
              <a:gd name="connsiteX12" fmla="*/ 415473 w 607614"/>
              <a:gd name="connsiteY12" fmla="*/ 455071 h 606761"/>
              <a:gd name="connsiteX13" fmla="*/ 374413 w 607614"/>
              <a:gd name="connsiteY13" fmla="*/ 434602 h 606761"/>
              <a:gd name="connsiteX14" fmla="*/ 395004 w 607614"/>
              <a:gd name="connsiteY14" fmla="*/ 434602 h 606761"/>
              <a:gd name="connsiteX15" fmla="*/ 395004 w 607614"/>
              <a:gd name="connsiteY15" fmla="*/ 455071 h 606761"/>
              <a:gd name="connsiteX16" fmla="*/ 374413 w 607614"/>
              <a:gd name="connsiteY16" fmla="*/ 455071 h 606761"/>
              <a:gd name="connsiteX17" fmla="*/ 334206 w 607614"/>
              <a:gd name="connsiteY17" fmla="*/ 434602 h 606761"/>
              <a:gd name="connsiteX18" fmla="*/ 354675 w 607614"/>
              <a:gd name="connsiteY18" fmla="*/ 434602 h 606761"/>
              <a:gd name="connsiteX19" fmla="*/ 354675 w 607614"/>
              <a:gd name="connsiteY19" fmla="*/ 455071 h 606761"/>
              <a:gd name="connsiteX20" fmla="*/ 334206 w 607614"/>
              <a:gd name="connsiteY20" fmla="*/ 455071 h 606761"/>
              <a:gd name="connsiteX21" fmla="*/ 91136 w 607614"/>
              <a:gd name="connsiteY21" fmla="*/ 434602 h 606761"/>
              <a:gd name="connsiteX22" fmla="*/ 313737 w 607614"/>
              <a:gd name="connsiteY22" fmla="*/ 434602 h 606761"/>
              <a:gd name="connsiteX23" fmla="*/ 313737 w 607614"/>
              <a:gd name="connsiteY23" fmla="*/ 455071 h 606761"/>
              <a:gd name="connsiteX24" fmla="*/ 91136 w 607614"/>
              <a:gd name="connsiteY24" fmla="*/ 455071 h 606761"/>
              <a:gd name="connsiteX25" fmla="*/ 91136 w 607614"/>
              <a:gd name="connsiteY25" fmla="*/ 384526 h 606761"/>
              <a:gd name="connsiteX26" fmla="*/ 435211 w 607614"/>
              <a:gd name="connsiteY26" fmla="*/ 384526 h 606761"/>
              <a:gd name="connsiteX27" fmla="*/ 435211 w 607614"/>
              <a:gd name="connsiteY27" fmla="*/ 404264 h 606761"/>
              <a:gd name="connsiteX28" fmla="*/ 91136 w 607614"/>
              <a:gd name="connsiteY28" fmla="*/ 404264 h 606761"/>
              <a:gd name="connsiteX29" fmla="*/ 567368 w 607614"/>
              <a:gd name="connsiteY29" fmla="*/ 354195 h 606761"/>
              <a:gd name="connsiteX30" fmla="*/ 546864 w 607614"/>
              <a:gd name="connsiteY30" fmla="*/ 373914 h 606761"/>
              <a:gd name="connsiteX31" fmla="*/ 567368 w 607614"/>
              <a:gd name="connsiteY31" fmla="*/ 394391 h 606761"/>
              <a:gd name="connsiteX32" fmla="*/ 587111 w 607614"/>
              <a:gd name="connsiteY32" fmla="*/ 373914 h 606761"/>
              <a:gd name="connsiteX33" fmla="*/ 567368 w 607614"/>
              <a:gd name="connsiteY33" fmla="*/ 354195 h 606761"/>
              <a:gd name="connsiteX34" fmla="*/ 91136 w 607614"/>
              <a:gd name="connsiteY34" fmla="*/ 333719 h 606761"/>
              <a:gd name="connsiteX35" fmla="*/ 435211 w 607614"/>
              <a:gd name="connsiteY35" fmla="*/ 333719 h 606761"/>
              <a:gd name="connsiteX36" fmla="*/ 435211 w 607614"/>
              <a:gd name="connsiteY36" fmla="*/ 354188 h 606761"/>
              <a:gd name="connsiteX37" fmla="*/ 91136 w 607614"/>
              <a:gd name="connsiteY37" fmla="*/ 354188 h 606761"/>
              <a:gd name="connsiteX38" fmla="*/ 273408 w 607614"/>
              <a:gd name="connsiteY38" fmla="*/ 273042 h 606761"/>
              <a:gd name="connsiteX39" fmla="*/ 293999 w 607614"/>
              <a:gd name="connsiteY39" fmla="*/ 273042 h 606761"/>
              <a:gd name="connsiteX40" fmla="*/ 293999 w 607614"/>
              <a:gd name="connsiteY40" fmla="*/ 293511 h 606761"/>
              <a:gd name="connsiteX41" fmla="*/ 273408 w 607614"/>
              <a:gd name="connsiteY41" fmla="*/ 293511 h 606761"/>
              <a:gd name="connsiteX42" fmla="*/ 233201 w 607614"/>
              <a:gd name="connsiteY42" fmla="*/ 273042 h 606761"/>
              <a:gd name="connsiteX43" fmla="*/ 252939 w 607614"/>
              <a:gd name="connsiteY43" fmla="*/ 273042 h 606761"/>
              <a:gd name="connsiteX44" fmla="*/ 252939 w 607614"/>
              <a:gd name="connsiteY44" fmla="*/ 293511 h 606761"/>
              <a:gd name="connsiteX45" fmla="*/ 233201 w 607614"/>
              <a:gd name="connsiteY45" fmla="*/ 293511 h 606761"/>
              <a:gd name="connsiteX46" fmla="*/ 192141 w 607614"/>
              <a:gd name="connsiteY46" fmla="*/ 273042 h 606761"/>
              <a:gd name="connsiteX47" fmla="*/ 212732 w 607614"/>
              <a:gd name="connsiteY47" fmla="*/ 273042 h 606761"/>
              <a:gd name="connsiteX48" fmla="*/ 212732 w 607614"/>
              <a:gd name="connsiteY48" fmla="*/ 293511 h 606761"/>
              <a:gd name="connsiteX49" fmla="*/ 192141 w 607614"/>
              <a:gd name="connsiteY49" fmla="*/ 293511 h 606761"/>
              <a:gd name="connsiteX50" fmla="*/ 151934 w 607614"/>
              <a:gd name="connsiteY50" fmla="*/ 273042 h 606761"/>
              <a:gd name="connsiteX51" fmla="*/ 172403 w 607614"/>
              <a:gd name="connsiteY51" fmla="*/ 273042 h 606761"/>
              <a:gd name="connsiteX52" fmla="*/ 172403 w 607614"/>
              <a:gd name="connsiteY52" fmla="*/ 293511 h 606761"/>
              <a:gd name="connsiteX53" fmla="*/ 151934 w 607614"/>
              <a:gd name="connsiteY53" fmla="*/ 293511 h 606761"/>
              <a:gd name="connsiteX54" fmla="*/ 111605 w 607614"/>
              <a:gd name="connsiteY54" fmla="*/ 273042 h 606761"/>
              <a:gd name="connsiteX55" fmla="*/ 131343 w 607614"/>
              <a:gd name="connsiteY55" fmla="*/ 273042 h 606761"/>
              <a:gd name="connsiteX56" fmla="*/ 131343 w 607614"/>
              <a:gd name="connsiteY56" fmla="*/ 293511 h 606761"/>
              <a:gd name="connsiteX57" fmla="*/ 111605 w 607614"/>
              <a:gd name="connsiteY57" fmla="*/ 293511 h 606761"/>
              <a:gd name="connsiteX58" fmla="*/ 91136 w 607614"/>
              <a:gd name="connsiteY58" fmla="*/ 212366 h 606761"/>
              <a:gd name="connsiteX59" fmla="*/ 435211 w 607614"/>
              <a:gd name="connsiteY59" fmla="*/ 212366 h 606761"/>
              <a:gd name="connsiteX60" fmla="*/ 435211 w 607614"/>
              <a:gd name="connsiteY60" fmla="*/ 232835 h 606761"/>
              <a:gd name="connsiteX61" fmla="*/ 91136 w 607614"/>
              <a:gd name="connsiteY61" fmla="*/ 232835 h 606761"/>
              <a:gd name="connsiteX62" fmla="*/ 91136 w 607614"/>
              <a:gd name="connsiteY62" fmla="*/ 161559 h 606761"/>
              <a:gd name="connsiteX63" fmla="*/ 354675 w 607614"/>
              <a:gd name="connsiteY63" fmla="*/ 161559 h 606761"/>
              <a:gd name="connsiteX64" fmla="*/ 354675 w 607614"/>
              <a:gd name="connsiteY64" fmla="*/ 182028 h 606761"/>
              <a:gd name="connsiteX65" fmla="*/ 91136 w 607614"/>
              <a:gd name="connsiteY65" fmla="*/ 182028 h 606761"/>
              <a:gd name="connsiteX66" fmla="*/ 172403 w 607614"/>
              <a:gd name="connsiteY66" fmla="*/ 91014 h 606761"/>
              <a:gd name="connsiteX67" fmla="*/ 252939 w 607614"/>
              <a:gd name="connsiteY67" fmla="*/ 91014 h 606761"/>
              <a:gd name="connsiteX68" fmla="*/ 252939 w 607614"/>
              <a:gd name="connsiteY68" fmla="*/ 111483 h 606761"/>
              <a:gd name="connsiteX69" fmla="*/ 172403 w 607614"/>
              <a:gd name="connsiteY69" fmla="*/ 111483 h 606761"/>
              <a:gd name="connsiteX70" fmla="*/ 91136 w 607614"/>
              <a:gd name="connsiteY70" fmla="*/ 91014 h 606761"/>
              <a:gd name="connsiteX71" fmla="*/ 111605 w 607614"/>
              <a:gd name="connsiteY71" fmla="*/ 91014 h 606761"/>
              <a:gd name="connsiteX72" fmla="*/ 111605 w 607614"/>
              <a:gd name="connsiteY72" fmla="*/ 111483 h 606761"/>
              <a:gd name="connsiteX73" fmla="*/ 91136 w 607614"/>
              <a:gd name="connsiteY73" fmla="*/ 111483 h 606761"/>
              <a:gd name="connsiteX74" fmla="*/ 131343 w 607614"/>
              <a:gd name="connsiteY74" fmla="*/ 91014 h 606761"/>
              <a:gd name="connsiteX75" fmla="*/ 151934 w 607614"/>
              <a:gd name="connsiteY75" fmla="*/ 91014 h 606761"/>
              <a:gd name="connsiteX76" fmla="*/ 151934 w 607614"/>
              <a:gd name="connsiteY76" fmla="*/ 111483 h 606761"/>
              <a:gd name="connsiteX77" fmla="*/ 131343 w 607614"/>
              <a:gd name="connsiteY77" fmla="*/ 111483 h 606761"/>
              <a:gd name="connsiteX78" fmla="*/ 0 w 607614"/>
              <a:gd name="connsiteY78" fmla="*/ 70545 h 606761"/>
              <a:gd name="connsiteX79" fmla="*/ 20506 w 607614"/>
              <a:gd name="connsiteY79" fmla="*/ 70545 h 606761"/>
              <a:gd name="connsiteX80" fmla="*/ 20506 w 607614"/>
              <a:gd name="connsiteY80" fmla="*/ 586283 h 606761"/>
              <a:gd name="connsiteX81" fmla="*/ 354675 w 607614"/>
              <a:gd name="connsiteY81" fmla="*/ 586283 h 606761"/>
              <a:gd name="connsiteX82" fmla="*/ 354675 w 607614"/>
              <a:gd name="connsiteY82" fmla="*/ 606761 h 606761"/>
              <a:gd name="connsiteX83" fmla="*/ 9873 w 607614"/>
              <a:gd name="connsiteY83" fmla="*/ 606761 h 606761"/>
              <a:gd name="connsiteX84" fmla="*/ 0 w 607614"/>
              <a:gd name="connsiteY84" fmla="*/ 596901 h 606761"/>
              <a:gd name="connsiteX85" fmla="*/ 546864 w 607614"/>
              <a:gd name="connsiteY85" fmla="*/ 60685 h 606761"/>
              <a:gd name="connsiteX86" fmla="*/ 526361 w 607614"/>
              <a:gd name="connsiteY86" fmla="*/ 81162 h 606761"/>
              <a:gd name="connsiteX87" fmla="*/ 546864 w 607614"/>
              <a:gd name="connsiteY87" fmla="*/ 100881 h 606761"/>
              <a:gd name="connsiteX88" fmla="*/ 567368 w 607614"/>
              <a:gd name="connsiteY88" fmla="*/ 81162 h 606761"/>
              <a:gd name="connsiteX89" fmla="*/ 546864 w 607614"/>
              <a:gd name="connsiteY89" fmla="*/ 60685 h 606761"/>
              <a:gd name="connsiteX90" fmla="*/ 172403 w 607614"/>
              <a:gd name="connsiteY90" fmla="*/ 50807 h 606761"/>
              <a:gd name="connsiteX91" fmla="*/ 252939 w 607614"/>
              <a:gd name="connsiteY91" fmla="*/ 50807 h 606761"/>
              <a:gd name="connsiteX92" fmla="*/ 252939 w 607614"/>
              <a:gd name="connsiteY92" fmla="*/ 70545 h 606761"/>
              <a:gd name="connsiteX93" fmla="*/ 172403 w 607614"/>
              <a:gd name="connsiteY93" fmla="*/ 70545 h 606761"/>
              <a:gd name="connsiteX94" fmla="*/ 131343 w 607614"/>
              <a:gd name="connsiteY94" fmla="*/ 50807 h 606761"/>
              <a:gd name="connsiteX95" fmla="*/ 151934 w 607614"/>
              <a:gd name="connsiteY95" fmla="*/ 50807 h 606761"/>
              <a:gd name="connsiteX96" fmla="*/ 151934 w 607614"/>
              <a:gd name="connsiteY96" fmla="*/ 70545 h 606761"/>
              <a:gd name="connsiteX97" fmla="*/ 131343 w 607614"/>
              <a:gd name="connsiteY97" fmla="*/ 70545 h 606761"/>
              <a:gd name="connsiteX98" fmla="*/ 91136 w 607614"/>
              <a:gd name="connsiteY98" fmla="*/ 50807 h 606761"/>
              <a:gd name="connsiteX99" fmla="*/ 111605 w 607614"/>
              <a:gd name="connsiteY99" fmla="*/ 50807 h 606761"/>
              <a:gd name="connsiteX100" fmla="*/ 111605 w 607614"/>
              <a:gd name="connsiteY100" fmla="*/ 70545 h 606761"/>
              <a:gd name="connsiteX101" fmla="*/ 91136 w 607614"/>
              <a:gd name="connsiteY101" fmla="*/ 70545 h 606761"/>
              <a:gd name="connsiteX102" fmla="*/ 546864 w 607614"/>
              <a:gd name="connsiteY102" fmla="*/ 40207 h 606761"/>
              <a:gd name="connsiteX103" fmla="*/ 587111 w 607614"/>
              <a:gd name="connsiteY103" fmla="*/ 81162 h 606761"/>
              <a:gd name="connsiteX104" fmla="*/ 556736 w 607614"/>
              <a:gd name="connsiteY104" fmla="*/ 120600 h 606761"/>
              <a:gd name="connsiteX105" fmla="*/ 556736 w 607614"/>
              <a:gd name="connsiteY105" fmla="*/ 282903 h 606761"/>
              <a:gd name="connsiteX106" fmla="*/ 546864 w 607614"/>
              <a:gd name="connsiteY106" fmla="*/ 293521 h 606761"/>
              <a:gd name="connsiteX107" fmla="*/ 486115 w 607614"/>
              <a:gd name="connsiteY107" fmla="*/ 293521 h 606761"/>
              <a:gd name="connsiteX108" fmla="*/ 486115 w 607614"/>
              <a:gd name="connsiteY108" fmla="*/ 364054 h 606761"/>
              <a:gd name="connsiteX109" fmla="*/ 527880 w 607614"/>
              <a:gd name="connsiteY109" fmla="*/ 364054 h 606761"/>
              <a:gd name="connsiteX110" fmla="*/ 567368 w 607614"/>
              <a:gd name="connsiteY110" fmla="*/ 333717 h 606761"/>
              <a:gd name="connsiteX111" fmla="*/ 607614 w 607614"/>
              <a:gd name="connsiteY111" fmla="*/ 373914 h 606761"/>
              <a:gd name="connsiteX112" fmla="*/ 567368 w 607614"/>
              <a:gd name="connsiteY112" fmla="*/ 414869 h 606761"/>
              <a:gd name="connsiteX113" fmla="*/ 527880 w 607614"/>
              <a:gd name="connsiteY113" fmla="*/ 384532 h 606761"/>
              <a:gd name="connsiteX114" fmla="*/ 486115 w 607614"/>
              <a:gd name="connsiteY114" fmla="*/ 384532 h 606761"/>
              <a:gd name="connsiteX115" fmla="*/ 486115 w 607614"/>
              <a:gd name="connsiteY115" fmla="*/ 486161 h 606761"/>
              <a:gd name="connsiteX116" fmla="*/ 516490 w 607614"/>
              <a:gd name="connsiteY116" fmla="*/ 525599 h 606761"/>
              <a:gd name="connsiteX117" fmla="*/ 476243 w 607614"/>
              <a:gd name="connsiteY117" fmla="*/ 566554 h 606761"/>
              <a:gd name="connsiteX118" fmla="*/ 435237 w 607614"/>
              <a:gd name="connsiteY118" fmla="*/ 525599 h 606761"/>
              <a:gd name="connsiteX119" fmla="*/ 465612 w 607614"/>
              <a:gd name="connsiteY119" fmla="*/ 486161 h 606761"/>
              <a:gd name="connsiteX120" fmla="*/ 465612 w 607614"/>
              <a:gd name="connsiteY120" fmla="*/ 293521 h 606761"/>
              <a:gd name="connsiteX121" fmla="*/ 313737 w 607614"/>
              <a:gd name="connsiteY121" fmla="*/ 293521 h 606761"/>
              <a:gd name="connsiteX122" fmla="*/ 313737 w 607614"/>
              <a:gd name="connsiteY122" fmla="*/ 273043 h 606761"/>
              <a:gd name="connsiteX123" fmla="*/ 536993 w 607614"/>
              <a:gd name="connsiteY123" fmla="*/ 273043 h 606761"/>
              <a:gd name="connsiteX124" fmla="*/ 536993 w 607614"/>
              <a:gd name="connsiteY124" fmla="*/ 120600 h 606761"/>
              <a:gd name="connsiteX125" fmla="*/ 506618 w 607614"/>
              <a:gd name="connsiteY125" fmla="*/ 81162 h 606761"/>
              <a:gd name="connsiteX126" fmla="*/ 546864 w 607614"/>
              <a:gd name="connsiteY126" fmla="*/ 40207 h 606761"/>
              <a:gd name="connsiteX127" fmla="*/ 394978 w 607614"/>
              <a:gd name="connsiteY127" fmla="*/ 34130 h 606761"/>
              <a:gd name="connsiteX128" fmla="*/ 394978 w 607614"/>
              <a:gd name="connsiteY128" fmla="*/ 91013 h 606761"/>
              <a:gd name="connsiteX129" fmla="*/ 451955 w 607614"/>
              <a:gd name="connsiteY129" fmla="*/ 91013 h 606761"/>
              <a:gd name="connsiteX130" fmla="*/ 50842 w 607614"/>
              <a:gd name="connsiteY130" fmla="*/ 0 h 606761"/>
              <a:gd name="connsiteX131" fmla="*/ 385103 w 607614"/>
              <a:gd name="connsiteY131" fmla="*/ 0 h 606761"/>
              <a:gd name="connsiteX132" fmla="*/ 388141 w 607614"/>
              <a:gd name="connsiteY132" fmla="*/ 758 h 606761"/>
              <a:gd name="connsiteX133" fmla="*/ 388901 w 607614"/>
              <a:gd name="connsiteY133" fmla="*/ 758 h 606761"/>
              <a:gd name="connsiteX134" fmla="*/ 391940 w 607614"/>
              <a:gd name="connsiteY134" fmla="*/ 3034 h 606761"/>
              <a:gd name="connsiteX135" fmla="*/ 483102 w 607614"/>
              <a:gd name="connsiteY135" fmla="*/ 94046 h 606761"/>
              <a:gd name="connsiteX136" fmla="*/ 485381 w 607614"/>
              <a:gd name="connsiteY136" fmla="*/ 97080 h 606761"/>
              <a:gd name="connsiteX137" fmla="*/ 485381 w 607614"/>
              <a:gd name="connsiteY137" fmla="*/ 97839 h 606761"/>
              <a:gd name="connsiteX138" fmla="*/ 486140 w 607614"/>
              <a:gd name="connsiteY138" fmla="*/ 100872 h 606761"/>
              <a:gd name="connsiteX139" fmla="*/ 486140 w 607614"/>
              <a:gd name="connsiteY139" fmla="*/ 141828 h 606761"/>
              <a:gd name="connsiteX140" fmla="*/ 465629 w 607614"/>
              <a:gd name="connsiteY140" fmla="*/ 141828 h 606761"/>
              <a:gd name="connsiteX141" fmla="*/ 465629 w 607614"/>
              <a:gd name="connsiteY141" fmla="*/ 111491 h 606761"/>
              <a:gd name="connsiteX142" fmla="*/ 385103 w 607614"/>
              <a:gd name="connsiteY142" fmla="*/ 111491 h 606761"/>
              <a:gd name="connsiteX143" fmla="*/ 374467 w 607614"/>
              <a:gd name="connsiteY143" fmla="*/ 100872 h 606761"/>
              <a:gd name="connsiteX144" fmla="*/ 374467 w 607614"/>
              <a:gd name="connsiteY144" fmla="*/ 20478 h 606761"/>
              <a:gd name="connsiteX145" fmla="*/ 60718 w 607614"/>
              <a:gd name="connsiteY145" fmla="*/ 20478 h 606761"/>
              <a:gd name="connsiteX146" fmla="*/ 60718 w 607614"/>
              <a:gd name="connsiteY146" fmla="*/ 546076 h 606761"/>
              <a:gd name="connsiteX147" fmla="*/ 394978 w 607614"/>
              <a:gd name="connsiteY147" fmla="*/ 546076 h 606761"/>
              <a:gd name="connsiteX148" fmla="*/ 394978 w 607614"/>
              <a:gd name="connsiteY148" fmla="*/ 566554 h 606761"/>
              <a:gd name="connsiteX149" fmla="*/ 50842 w 607614"/>
              <a:gd name="connsiteY149" fmla="*/ 566554 h 606761"/>
              <a:gd name="connsiteX150" fmla="*/ 40207 w 607614"/>
              <a:gd name="connsiteY150" fmla="*/ 555936 h 606761"/>
              <a:gd name="connsiteX151" fmla="*/ 40207 w 607614"/>
              <a:gd name="connsiteY151" fmla="*/ 9860 h 606761"/>
              <a:gd name="connsiteX152" fmla="*/ 50842 w 607614"/>
              <a:gd name="connsiteY152" fmla="*/ 0 h 60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607614" h="606761">
                <a:moveTo>
                  <a:pt x="476243" y="505880"/>
                </a:moveTo>
                <a:cubicBezTo>
                  <a:pt x="464852" y="505880"/>
                  <a:pt x="455740" y="514981"/>
                  <a:pt x="455740" y="525599"/>
                </a:cubicBezTo>
                <a:cubicBezTo>
                  <a:pt x="455740" y="536975"/>
                  <a:pt x="464852" y="546077"/>
                  <a:pt x="476243" y="546077"/>
                </a:cubicBezTo>
                <a:cubicBezTo>
                  <a:pt x="486874" y="546077"/>
                  <a:pt x="495987" y="536975"/>
                  <a:pt x="495987" y="525599"/>
                </a:cubicBezTo>
                <a:cubicBezTo>
                  <a:pt x="495987" y="514981"/>
                  <a:pt x="486874" y="505880"/>
                  <a:pt x="476243" y="505880"/>
                </a:cubicBezTo>
                <a:close/>
                <a:moveTo>
                  <a:pt x="91136" y="485409"/>
                </a:moveTo>
                <a:lnTo>
                  <a:pt x="212732" y="485409"/>
                </a:lnTo>
                <a:lnTo>
                  <a:pt x="212732" y="505878"/>
                </a:lnTo>
                <a:lnTo>
                  <a:pt x="91136" y="505878"/>
                </a:lnTo>
                <a:close/>
                <a:moveTo>
                  <a:pt x="415473" y="434602"/>
                </a:moveTo>
                <a:lnTo>
                  <a:pt x="435211" y="434602"/>
                </a:lnTo>
                <a:lnTo>
                  <a:pt x="435211" y="455071"/>
                </a:lnTo>
                <a:lnTo>
                  <a:pt x="415473" y="455071"/>
                </a:lnTo>
                <a:close/>
                <a:moveTo>
                  <a:pt x="374413" y="434602"/>
                </a:moveTo>
                <a:lnTo>
                  <a:pt x="395004" y="434602"/>
                </a:lnTo>
                <a:lnTo>
                  <a:pt x="395004" y="455071"/>
                </a:lnTo>
                <a:lnTo>
                  <a:pt x="374413" y="455071"/>
                </a:lnTo>
                <a:close/>
                <a:moveTo>
                  <a:pt x="334206" y="434602"/>
                </a:moveTo>
                <a:lnTo>
                  <a:pt x="354675" y="434602"/>
                </a:lnTo>
                <a:lnTo>
                  <a:pt x="354675" y="455071"/>
                </a:lnTo>
                <a:lnTo>
                  <a:pt x="334206" y="455071"/>
                </a:lnTo>
                <a:close/>
                <a:moveTo>
                  <a:pt x="91136" y="434602"/>
                </a:moveTo>
                <a:lnTo>
                  <a:pt x="313737" y="434602"/>
                </a:lnTo>
                <a:lnTo>
                  <a:pt x="313737" y="455071"/>
                </a:lnTo>
                <a:lnTo>
                  <a:pt x="91136" y="455071"/>
                </a:lnTo>
                <a:close/>
                <a:moveTo>
                  <a:pt x="91136" y="384526"/>
                </a:moveTo>
                <a:lnTo>
                  <a:pt x="435211" y="384526"/>
                </a:lnTo>
                <a:lnTo>
                  <a:pt x="435211" y="404264"/>
                </a:lnTo>
                <a:lnTo>
                  <a:pt x="91136" y="404264"/>
                </a:lnTo>
                <a:close/>
                <a:moveTo>
                  <a:pt x="567368" y="354195"/>
                </a:moveTo>
                <a:cubicBezTo>
                  <a:pt x="555977" y="354195"/>
                  <a:pt x="546864" y="363296"/>
                  <a:pt x="546864" y="373914"/>
                </a:cubicBezTo>
                <a:cubicBezTo>
                  <a:pt x="546864" y="385290"/>
                  <a:pt x="555977" y="394391"/>
                  <a:pt x="567368" y="394391"/>
                </a:cubicBezTo>
                <a:cubicBezTo>
                  <a:pt x="577999" y="394391"/>
                  <a:pt x="587111" y="385290"/>
                  <a:pt x="587111" y="373914"/>
                </a:cubicBezTo>
                <a:cubicBezTo>
                  <a:pt x="587111" y="363296"/>
                  <a:pt x="577999" y="354195"/>
                  <a:pt x="567368" y="354195"/>
                </a:cubicBezTo>
                <a:close/>
                <a:moveTo>
                  <a:pt x="91136" y="333719"/>
                </a:moveTo>
                <a:lnTo>
                  <a:pt x="435211" y="333719"/>
                </a:lnTo>
                <a:lnTo>
                  <a:pt x="435211" y="354188"/>
                </a:lnTo>
                <a:lnTo>
                  <a:pt x="91136" y="354188"/>
                </a:lnTo>
                <a:close/>
                <a:moveTo>
                  <a:pt x="273408" y="273042"/>
                </a:moveTo>
                <a:lnTo>
                  <a:pt x="293999" y="273042"/>
                </a:lnTo>
                <a:lnTo>
                  <a:pt x="293999" y="293511"/>
                </a:lnTo>
                <a:lnTo>
                  <a:pt x="273408" y="293511"/>
                </a:lnTo>
                <a:close/>
                <a:moveTo>
                  <a:pt x="233201" y="273042"/>
                </a:moveTo>
                <a:lnTo>
                  <a:pt x="252939" y="273042"/>
                </a:lnTo>
                <a:lnTo>
                  <a:pt x="252939" y="293511"/>
                </a:lnTo>
                <a:lnTo>
                  <a:pt x="233201" y="293511"/>
                </a:lnTo>
                <a:close/>
                <a:moveTo>
                  <a:pt x="192141" y="273042"/>
                </a:moveTo>
                <a:lnTo>
                  <a:pt x="212732" y="273042"/>
                </a:lnTo>
                <a:lnTo>
                  <a:pt x="212732" y="293511"/>
                </a:lnTo>
                <a:lnTo>
                  <a:pt x="192141" y="293511"/>
                </a:lnTo>
                <a:close/>
                <a:moveTo>
                  <a:pt x="151934" y="273042"/>
                </a:moveTo>
                <a:lnTo>
                  <a:pt x="172403" y="273042"/>
                </a:lnTo>
                <a:lnTo>
                  <a:pt x="172403" y="293511"/>
                </a:lnTo>
                <a:lnTo>
                  <a:pt x="151934" y="293511"/>
                </a:lnTo>
                <a:close/>
                <a:moveTo>
                  <a:pt x="111605" y="273042"/>
                </a:moveTo>
                <a:lnTo>
                  <a:pt x="131343" y="273042"/>
                </a:lnTo>
                <a:lnTo>
                  <a:pt x="131343" y="293511"/>
                </a:lnTo>
                <a:lnTo>
                  <a:pt x="111605" y="293511"/>
                </a:lnTo>
                <a:close/>
                <a:moveTo>
                  <a:pt x="91136" y="212366"/>
                </a:moveTo>
                <a:lnTo>
                  <a:pt x="435211" y="212366"/>
                </a:lnTo>
                <a:lnTo>
                  <a:pt x="435211" y="232835"/>
                </a:lnTo>
                <a:lnTo>
                  <a:pt x="91136" y="232835"/>
                </a:lnTo>
                <a:close/>
                <a:moveTo>
                  <a:pt x="91136" y="161559"/>
                </a:moveTo>
                <a:lnTo>
                  <a:pt x="354675" y="161559"/>
                </a:lnTo>
                <a:lnTo>
                  <a:pt x="354675" y="182028"/>
                </a:lnTo>
                <a:lnTo>
                  <a:pt x="91136" y="182028"/>
                </a:lnTo>
                <a:close/>
                <a:moveTo>
                  <a:pt x="172403" y="91014"/>
                </a:moveTo>
                <a:lnTo>
                  <a:pt x="252939" y="91014"/>
                </a:lnTo>
                <a:lnTo>
                  <a:pt x="252939" y="111483"/>
                </a:lnTo>
                <a:lnTo>
                  <a:pt x="172403" y="111483"/>
                </a:lnTo>
                <a:close/>
                <a:moveTo>
                  <a:pt x="91136" y="91014"/>
                </a:moveTo>
                <a:lnTo>
                  <a:pt x="111605" y="91014"/>
                </a:lnTo>
                <a:lnTo>
                  <a:pt x="111605" y="111483"/>
                </a:lnTo>
                <a:lnTo>
                  <a:pt x="91136" y="111483"/>
                </a:lnTo>
                <a:close/>
                <a:moveTo>
                  <a:pt x="131343" y="91014"/>
                </a:moveTo>
                <a:lnTo>
                  <a:pt x="151934" y="91014"/>
                </a:lnTo>
                <a:lnTo>
                  <a:pt x="151934" y="111483"/>
                </a:lnTo>
                <a:lnTo>
                  <a:pt x="131343" y="111483"/>
                </a:lnTo>
                <a:close/>
                <a:moveTo>
                  <a:pt x="0" y="70545"/>
                </a:moveTo>
                <a:lnTo>
                  <a:pt x="20506" y="70545"/>
                </a:lnTo>
                <a:lnTo>
                  <a:pt x="20506" y="586283"/>
                </a:lnTo>
                <a:lnTo>
                  <a:pt x="354675" y="586283"/>
                </a:lnTo>
                <a:lnTo>
                  <a:pt x="354675" y="606761"/>
                </a:lnTo>
                <a:lnTo>
                  <a:pt x="9873" y="606761"/>
                </a:lnTo>
                <a:cubicBezTo>
                  <a:pt x="3797" y="606761"/>
                  <a:pt x="0" y="602969"/>
                  <a:pt x="0" y="596901"/>
                </a:cubicBezTo>
                <a:close/>
                <a:moveTo>
                  <a:pt x="546864" y="60685"/>
                </a:moveTo>
                <a:cubicBezTo>
                  <a:pt x="535474" y="60685"/>
                  <a:pt x="526361" y="69786"/>
                  <a:pt x="526361" y="81162"/>
                </a:cubicBezTo>
                <a:cubicBezTo>
                  <a:pt x="526361" y="91780"/>
                  <a:pt x="535474" y="100881"/>
                  <a:pt x="546864" y="100881"/>
                </a:cubicBezTo>
                <a:cubicBezTo>
                  <a:pt x="558255" y="100881"/>
                  <a:pt x="567368" y="91780"/>
                  <a:pt x="567368" y="81162"/>
                </a:cubicBezTo>
                <a:cubicBezTo>
                  <a:pt x="567368" y="69786"/>
                  <a:pt x="558255" y="60685"/>
                  <a:pt x="546864" y="60685"/>
                </a:cubicBezTo>
                <a:close/>
                <a:moveTo>
                  <a:pt x="172403" y="50807"/>
                </a:moveTo>
                <a:lnTo>
                  <a:pt x="252939" y="50807"/>
                </a:lnTo>
                <a:lnTo>
                  <a:pt x="252939" y="70545"/>
                </a:lnTo>
                <a:lnTo>
                  <a:pt x="172403" y="70545"/>
                </a:lnTo>
                <a:close/>
                <a:moveTo>
                  <a:pt x="131343" y="50807"/>
                </a:moveTo>
                <a:lnTo>
                  <a:pt x="151934" y="50807"/>
                </a:lnTo>
                <a:lnTo>
                  <a:pt x="151934" y="70545"/>
                </a:lnTo>
                <a:lnTo>
                  <a:pt x="131343" y="70545"/>
                </a:lnTo>
                <a:close/>
                <a:moveTo>
                  <a:pt x="91136" y="50807"/>
                </a:moveTo>
                <a:lnTo>
                  <a:pt x="111605" y="50807"/>
                </a:lnTo>
                <a:lnTo>
                  <a:pt x="111605" y="70545"/>
                </a:lnTo>
                <a:lnTo>
                  <a:pt x="91136" y="70545"/>
                </a:lnTo>
                <a:close/>
                <a:moveTo>
                  <a:pt x="546864" y="40207"/>
                </a:moveTo>
                <a:cubicBezTo>
                  <a:pt x="568886" y="40207"/>
                  <a:pt x="587111" y="58409"/>
                  <a:pt x="587111" y="81162"/>
                </a:cubicBezTo>
                <a:cubicBezTo>
                  <a:pt x="587111" y="100123"/>
                  <a:pt x="574202" y="116050"/>
                  <a:pt x="556736" y="120600"/>
                </a:cubicBezTo>
                <a:lnTo>
                  <a:pt x="556736" y="282903"/>
                </a:lnTo>
                <a:cubicBezTo>
                  <a:pt x="556736" y="288970"/>
                  <a:pt x="552939" y="293521"/>
                  <a:pt x="546864" y="293521"/>
                </a:cubicBezTo>
                <a:lnTo>
                  <a:pt x="486115" y="293521"/>
                </a:lnTo>
                <a:lnTo>
                  <a:pt x="486115" y="364054"/>
                </a:lnTo>
                <a:lnTo>
                  <a:pt x="527880" y="364054"/>
                </a:lnTo>
                <a:cubicBezTo>
                  <a:pt x="532436" y="346611"/>
                  <a:pt x="547624" y="333717"/>
                  <a:pt x="567368" y="333717"/>
                </a:cubicBezTo>
                <a:cubicBezTo>
                  <a:pt x="589389" y="333717"/>
                  <a:pt x="607614" y="351920"/>
                  <a:pt x="607614" y="373914"/>
                </a:cubicBezTo>
                <a:cubicBezTo>
                  <a:pt x="607614" y="396667"/>
                  <a:pt x="589389" y="414869"/>
                  <a:pt x="567368" y="414869"/>
                </a:cubicBezTo>
                <a:cubicBezTo>
                  <a:pt x="547624" y="414869"/>
                  <a:pt x="531677" y="401217"/>
                  <a:pt x="527880" y="384532"/>
                </a:cubicBezTo>
                <a:lnTo>
                  <a:pt x="486115" y="384532"/>
                </a:lnTo>
                <a:lnTo>
                  <a:pt x="486115" y="486161"/>
                </a:lnTo>
                <a:cubicBezTo>
                  <a:pt x="503580" y="491470"/>
                  <a:pt x="516490" y="506638"/>
                  <a:pt x="516490" y="525599"/>
                </a:cubicBezTo>
                <a:cubicBezTo>
                  <a:pt x="516490" y="548352"/>
                  <a:pt x="498265" y="566554"/>
                  <a:pt x="476243" y="566554"/>
                </a:cubicBezTo>
                <a:cubicBezTo>
                  <a:pt x="453462" y="566554"/>
                  <a:pt x="435237" y="548352"/>
                  <a:pt x="435237" y="525599"/>
                </a:cubicBezTo>
                <a:cubicBezTo>
                  <a:pt x="435237" y="506638"/>
                  <a:pt x="448905" y="490712"/>
                  <a:pt x="465612" y="486161"/>
                </a:cubicBezTo>
                <a:lnTo>
                  <a:pt x="465612" y="293521"/>
                </a:lnTo>
                <a:lnTo>
                  <a:pt x="313737" y="293521"/>
                </a:lnTo>
                <a:lnTo>
                  <a:pt x="313737" y="273043"/>
                </a:lnTo>
                <a:lnTo>
                  <a:pt x="536993" y="273043"/>
                </a:lnTo>
                <a:lnTo>
                  <a:pt x="536993" y="120600"/>
                </a:lnTo>
                <a:cubicBezTo>
                  <a:pt x="519527" y="115291"/>
                  <a:pt x="506618" y="100123"/>
                  <a:pt x="506618" y="81162"/>
                </a:cubicBezTo>
                <a:cubicBezTo>
                  <a:pt x="506618" y="58409"/>
                  <a:pt x="524843" y="40207"/>
                  <a:pt x="546864" y="40207"/>
                </a:cubicBezTo>
                <a:close/>
                <a:moveTo>
                  <a:pt x="394978" y="34130"/>
                </a:moveTo>
                <a:lnTo>
                  <a:pt x="394978" y="91013"/>
                </a:lnTo>
                <a:lnTo>
                  <a:pt x="451955" y="91013"/>
                </a:lnTo>
                <a:close/>
                <a:moveTo>
                  <a:pt x="50842" y="0"/>
                </a:moveTo>
                <a:lnTo>
                  <a:pt x="385103" y="0"/>
                </a:lnTo>
                <a:cubicBezTo>
                  <a:pt x="385862" y="0"/>
                  <a:pt x="386622" y="758"/>
                  <a:pt x="388141" y="758"/>
                </a:cubicBezTo>
                <a:lnTo>
                  <a:pt x="388901" y="758"/>
                </a:lnTo>
                <a:cubicBezTo>
                  <a:pt x="389661" y="2275"/>
                  <a:pt x="391180" y="2275"/>
                  <a:pt x="391940" y="3034"/>
                </a:cubicBezTo>
                <a:lnTo>
                  <a:pt x="483102" y="94046"/>
                </a:lnTo>
                <a:cubicBezTo>
                  <a:pt x="483861" y="94805"/>
                  <a:pt x="483861" y="96322"/>
                  <a:pt x="485381" y="97080"/>
                </a:cubicBezTo>
                <a:lnTo>
                  <a:pt x="485381" y="97839"/>
                </a:lnTo>
                <a:cubicBezTo>
                  <a:pt x="486140" y="99356"/>
                  <a:pt x="486140" y="100114"/>
                  <a:pt x="486140" y="100872"/>
                </a:cubicBezTo>
                <a:lnTo>
                  <a:pt x="486140" y="141828"/>
                </a:lnTo>
                <a:lnTo>
                  <a:pt x="465629" y="141828"/>
                </a:lnTo>
                <a:lnTo>
                  <a:pt x="465629" y="111491"/>
                </a:lnTo>
                <a:lnTo>
                  <a:pt x="385103" y="111491"/>
                </a:lnTo>
                <a:cubicBezTo>
                  <a:pt x="379025" y="111491"/>
                  <a:pt x="374467" y="106940"/>
                  <a:pt x="374467" y="100872"/>
                </a:cubicBezTo>
                <a:lnTo>
                  <a:pt x="374467" y="20478"/>
                </a:lnTo>
                <a:lnTo>
                  <a:pt x="60718" y="20478"/>
                </a:lnTo>
                <a:lnTo>
                  <a:pt x="60718" y="546076"/>
                </a:lnTo>
                <a:lnTo>
                  <a:pt x="394978" y="546076"/>
                </a:lnTo>
                <a:lnTo>
                  <a:pt x="394978" y="566554"/>
                </a:lnTo>
                <a:lnTo>
                  <a:pt x="50842" y="566554"/>
                </a:lnTo>
                <a:cubicBezTo>
                  <a:pt x="44765" y="566554"/>
                  <a:pt x="40207" y="562003"/>
                  <a:pt x="40207" y="555936"/>
                </a:cubicBezTo>
                <a:lnTo>
                  <a:pt x="40207" y="9860"/>
                </a:lnTo>
                <a:cubicBezTo>
                  <a:pt x="40207" y="3792"/>
                  <a:pt x="44765" y="0"/>
                  <a:pt x="50842" y="0"/>
                </a:cubicBezTo>
                <a:close/>
              </a:path>
            </a:pathLst>
          </a:custGeom>
          <a:solidFill>
            <a:schemeClr val="bg1"/>
          </a:solidFill>
          <a:ln>
            <a:noFill/>
          </a:ln>
        </p:spPr>
      </p:sp>
      <p:sp>
        <p:nvSpPr>
          <p:cNvPr id="16" name="data-flow-chart_39050"/>
          <p:cNvSpPr>
            <a:spLocks noChangeAspect="1"/>
          </p:cNvSpPr>
          <p:nvPr/>
        </p:nvSpPr>
        <p:spPr bwMode="auto">
          <a:xfrm>
            <a:off x="5810826" y="4307740"/>
            <a:ext cx="609685" cy="558711"/>
          </a:xfrm>
          <a:custGeom>
            <a:avLst/>
            <a:gdLst>
              <a:gd name="connsiteX0" fmla="*/ 111174 w 609583"/>
              <a:gd name="connsiteY0" fmla="*/ 429094 h 558618"/>
              <a:gd name="connsiteX1" fmla="*/ 92276 w 609583"/>
              <a:gd name="connsiteY1" fmla="*/ 447962 h 558618"/>
              <a:gd name="connsiteX2" fmla="*/ 111174 w 609583"/>
              <a:gd name="connsiteY2" fmla="*/ 466831 h 558618"/>
              <a:gd name="connsiteX3" fmla="*/ 130072 w 609583"/>
              <a:gd name="connsiteY3" fmla="*/ 447962 h 558618"/>
              <a:gd name="connsiteX4" fmla="*/ 111174 w 609583"/>
              <a:gd name="connsiteY4" fmla="*/ 429094 h 558618"/>
              <a:gd name="connsiteX5" fmla="*/ 111174 w 609583"/>
              <a:gd name="connsiteY5" fmla="*/ 418969 h 558618"/>
              <a:gd name="connsiteX6" fmla="*/ 139752 w 609583"/>
              <a:gd name="connsiteY6" fmla="*/ 447962 h 558618"/>
              <a:gd name="connsiteX7" fmla="*/ 111174 w 609583"/>
              <a:gd name="connsiteY7" fmla="*/ 476495 h 558618"/>
              <a:gd name="connsiteX8" fmla="*/ 82596 w 609583"/>
              <a:gd name="connsiteY8" fmla="*/ 447962 h 558618"/>
              <a:gd name="connsiteX9" fmla="*/ 111174 w 609583"/>
              <a:gd name="connsiteY9" fmla="*/ 418969 h 558618"/>
              <a:gd name="connsiteX10" fmla="*/ 109702 w 609583"/>
              <a:gd name="connsiteY10" fmla="*/ 398943 h 558618"/>
              <a:gd name="connsiteX11" fmla="*/ 90868 w 609583"/>
              <a:gd name="connsiteY11" fmla="*/ 403295 h 558618"/>
              <a:gd name="connsiteX12" fmla="*/ 66899 w 609583"/>
              <a:gd name="connsiteY12" fmla="*/ 468206 h 558618"/>
              <a:gd name="connsiteX13" fmla="*/ 131430 w 609583"/>
              <a:gd name="connsiteY13" fmla="*/ 492145 h 558618"/>
              <a:gd name="connsiteX14" fmla="*/ 155399 w 609583"/>
              <a:gd name="connsiteY14" fmla="*/ 427234 h 558618"/>
              <a:gd name="connsiteX15" fmla="*/ 109702 w 609583"/>
              <a:gd name="connsiteY15" fmla="*/ 398943 h 558618"/>
              <a:gd name="connsiteX16" fmla="*/ 527970 w 609583"/>
              <a:gd name="connsiteY16" fmla="*/ 371512 h 558618"/>
              <a:gd name="connsiteX17" fmla="*/ 538582 w 609583"/>
              <a:gd name="connsiteY17" fmla="*/ 377956 h 558618"/>
              <a:gd name="connsiteX18" fmla="*/ 519204 w 609583"/>
              <a:gd name="connsiteY18" fmla="*/ 410635 h 558618"/>
              <a:gd name="connsiteX19" fmla="*/ 504439 w 609583"/>
              <a:gd name="connsiteY19" fmla="*/ 402350 h 558618"/>
              <a:gd name="connsiteX20" fmla="*/ 491059 w 609583"/>
              <a:gd name="connsiteY20" fmla="*/ 445616 h 558618"/>
              <a:gd name="connsiteX21" fmla="*/ 469374 w 609583"/>
              <a:gd name="connsiteY21" fmla="*/ 419380 h 558618"/>
              <a:gd name="connsiteX22" fmla="*/ 460608 w 609583"/>
              <a:gd name="connsiteY22" fmla="*/ 447917 h 558618"/>
              <a:gd name="connsiteX23" fmla="*/ 449073 w 609583"/>
              <a:gd name="connsiteY23" fmla="*/ 444235 h 558618"/>
              <a:gd name="connsiteX24" fmla="*/ 464760 w 609583"/>
              <a:gd name="connsiteY24" fmla="*/ 394066 h 558618"/>
              <a:gd name="connsiteX25" fmla="*/ 485984 w 609583"/>
              <a:gd name="connsiteY25" fmla="*/ 420301 h 558618"/>
              <a:gd name="connsiteX26" fmla="*/ 497057 w 609583"/>
              <a:gd name="connsiteY26" fmla="*/ 383940 h 558618"/>
              <a:gd name="connsiteX27" fmla="*/ 514590 w 609583"/>
              <a:gd name="connsiteY27" fmla="*/ 394066 h 558618"/>
              <a:gd name="connsiteX28" fmla="*/ 445409 w 609583"/>
              <a:gd name="connsiteY28" fmla="*/ 350776 h 558618"/>
              <a:gd name="connsiteX29" fmla="*/ 445409 w 609583"/>
              <a:gd name="connsiteY29" fmla="*/ 475091 h 558618"/>
              <a:gd name="connsiteX30" fmla="*/ 544098 w 609583"/>
              <a:gd name="connsiteY30" fmla="*/ 475091 h 558618"/>
              <a:gd name="connsiteX31" fmla="*/ 544098 w 609583"/>
              <a:gd name="connsiteY31" fmla="*/ 350776 h 558618"/>
              <a:gd name="connsiteX32" fmla="*/ 433419 w 609583"/>
              <a:gd name="connsiteY32" fmla="*/ 338344 h 558618"/>
              <a:gd name="connsiteX33" fmla="*/ 556088 w 609583"/>
              <a:gd name="connsiteY33" fmla="*/ 338344 h 558618"/>
              <a:gd name="connsiteX34" fmla="*/ 556088 w 609583"/>
              <a:gd name="connsiteY34" fmla="*/ 474170 h 558618"/>
              <a:gd name="connsiteX35" fmla="*/ 564389 w 609583"/>
              <a:gd name="connsiteY35" fmla="*/ 462659 h 558618"/>
              <a:gd name="connsiteX36" fmla="*/ 564389 w 609583"/>
              <a:gd name="connsiteY36" fmla="*/ 417998 h 558618"/>
              <a:gd name="connsiteX37" fmla="*/ 609583 w 609583"/>
              <a:gd name="connsiteY37" fmla="*/ 417998 h 558618"/>
              <a:gd name="connsiteX38" fmla="*/ 609583 w 609583"/>
              <a:gd name="connsiteY38" fmla="*/ 557046 h 558618"/>
              <a:gd name="connsiteX39" fmla="*/ 379924 w 609583"/>
              <a:gd name="connsiteY39" fmla="*/ 557046 h 558618"/>
              <a:gd name="connsiteX40" fmla="*/ 379924 w 609583"/>
              <a:gd name="connsiteY40" fmla="*/ 417998 h 558618"/>
              <a:gd name="connsiteX41" fmla="*/ 425118 w 609583"/>
              <a:gd name="connsiteY41" fmla="*/ 417998 h 558618"/>
              <a:gd name="connsiteX42" fmla="*/ 425118 w 609583"/>
              <a:gd name="connsiteY42" fmla="*/ 462659 h 558618"/>
              <a:gd name="connsiteX43" fmla="*/ 433419 w 609583"/>
              <a:gd name="connsiteY43" fmla="*/ 474170 h 558618"/>
              <a:gd name="connsiteX44" fmla="*/ 143415 w 609583"/>
              <a:gd name="connsiteY44" fmla="*/ 337923 h 558618"/>
              <a:gd name="connsiteX45" fmla="*/ 158165 w 609583"/>
              <a:gd name="connsiteY45" fmla="*/ 343448 h 558618"/>
              <a:gd name="connsiteX46" fmla="*/ 166462 w 609583"/>
              <a:gd name="connsiteY46" fmla="*/ 361402 h 558618"/>
              <a:gd name="connsiteX47" fmla="*/ 162313 w 609583"/>
              <a:gd name="connsiteY47" fmla="*/ 373371 h 558618"/>
              <a:gd name="connsiteX48" fmla="*/ 181673 w 609583"/>
              <a:gd name="connsiteY48" fmla="*/ 390865 h 558618"/>
              <a:gd name="connsiteX49" fmla="*/ 192735 w 609583"/>
              <a:gd name="connsiteY49" fmla="*/ 385801 h 558618"/>
              <a:gd name="connsiteX50" fmla="*/ 211634 w 609583"/>
              <a:gd name="connsiteY50" fmla="*/ 392707 h 558618"/>
              <a:gd name="connsiteX51" fmla="*/ 218548 w 609583"/>
              <a:gd name="connsiteY51" fmla="*/ 406978 h 558618"/>
              <a:gd name="connsiteX52" fmla="*/ 211634 w 609583"/>
              <a:gd name="connsiteY52" fmla="*/ 425853 h 558618"/>
              <a:gd name="connsiteX53" fmla="*/ 200110 w 609583"/>
              <a:gd name="connsiteY53" fmla="*/ 431377 h 558618"/>
              <a:gd name="connsiteX54" fmla="*/ 201032 w 609583"/>
              <a:gd name="connsiteY54" fmla="*/ 457157 h 558618"/>
              <a:gd name="connsiteX55" fmla="*/ 213016 w 609583"/>
              <a:gd name="connsiteY55" fmla="*/ 461761 h 558618"/>
              <a:gd name="connsiteX56" fmla="*/ 221313 w 609583"/>
              <a:gd name="connsiteY56" fmla="*/ 479715 h 558618"/>
              <a:gd name="connsiteX57" fmla="*/ 215782 w 609583"/>
              <a:gd name="connsiteY57" fmla="*/ 494907 h 558618"/>
              <a:gd name="connsiteX58" fmla="*/ 208407 w 609583"/>
              <a:gd name="connsiteY58" fmla="*/ 502733 h 558618"/>
              <a:gd name="connsiteX59" fmla="*/ 197345 w 609583"/>
              <a:gd name="connsiteY59" fmla="*/ 503193 h 558618"/>
              <a:gd name="connsiteX60" fmla="*/ 185821 w 609583"/>
              <a:gd name="connsiteY60" fmla="*/ 499050 h 558618"/>
              <a:gd name="connsiteX61" fmla="*/ 167845 w 609583"/>
              <a:gd name="connsiteY61" fmla="*/ 517925 h 558618"/>
              <a:gd name="connsiteX62" fmla="*/ 173376 w 609583"/>
              <a:gd name="connsiteY62" fmla="*/ 529434 h 558618"/>
              <a:gd name="connsiteX63" fmla="*/ 166462 w 609583"/>
              <a:gd name="connsiteY63" fmla="*/ 548309 h 558618"/>
              <a:gd name="connsiteX64" fmla="*/ 151712 w 609583"/>
              <a:gd name="connsiteY64" fmla="*/ 555214 h 558618"/>
              <a:gd name="connsiteX65" fmla="*/ 132813 w 609583"/>
              <a:gd name="connsiteY65" fmla="*/ 547849 h 558618"/>
              <a:gd name="connsiteX66" fmla="*/ 127743 w 609583"/>
              <a:gd name="connsiteY66" fmla="*/ 536800 h 558618"/>
              <a:gd name="connsiteX67" fmla="*/ 101469 w 609583"/>
              <a:gd name="connsiteY67" fmla="*/ 537721 h 558618"/>
              <a:gd name="connsiteX68" fmla="*/ 97321 w 609583"/>
              <a:gd name="connsiteY68" fmla="*/ 549230 h 558618"/>
              <a:gd name="connsiteX69" fmla="*/ 89946 w 609583"/>
              <a:gd name="connsiteY69" fmla="*/ 557516 h 558618"/>
              <a:gd name="connsiteX70" fmla="*/ 78883 w 609583"/>
              <a:gd name="connsiteY70" fmla="*/ 557977 h 558618"/>
              <a:gd name="connsiteX71" fmla="*/ 64133 w 609583"/>
              <a:gd name="connsiteY71" fmla="*/ 552452 h 558618"/>
              <a:gd name="connsiteX72" fmla="*/ 55836 w 609583"/>
              <a:gd name="connsiteY72" fmla="*/ 545086 h 558618"/>
              <a:gd name="connsiteX73" fmla="*/ 55376 w 609583"/>
              <a:gd name="connsiteY73" fmla="*/ 534038 h 558618"/>
              <a:gd name="connsiteX74" fmla="*/ 59985 w 609583"/>
              <a:gd name="connsiteY74" fmla="*/ 522068 h 558618"/>
              <a:gd name="connsiteX75" fmla="*/ 40626 w 609583"/>
              <a:gd name="connsiteY75" fmla="*/ 504575 h 558618"/>
              <a:gd name="connsiteX76" fmla="*/ 29102 w 609583"/>
              <a:gd name="connsiteY76" fmla="*/ 509638 h 558618"/>
              <a:gd name="connsiteX77" fmla="*/ 10665 w 609583"/>
              <a:gd name="connsiteY77" fmla="*/ 502733 h 558618"/>
              <a:gd name="connsiteX78" fmla="*/ 3750 w 609583"/>
              <a:gd name="connsiteY78" fmla="*/ 488462 h 558618"/>
              <a:gd name="connsiteX79" fmla="*/ 10665 w 609583"/>
              <a:gd name="connsiteY79" fmla="*/ 469587 h 558618"/>
              <a:gd name="connsiteX80" fmla="*/ 22188 w 609583"/>
              <a:gd name="connsiteY80" fmla="*/ 464523 h 558618"/>
              <a:gd name="connsiteX81" fmla="*/ 21266 w 609583"/>
              <a:gd name="connsiteY81" fmla="*/ 438282 h 558618"/>
              <a:gd name="connsiteX82" fmla="*/ 9282 w 609583"/>
              <a:gd name="connsiteY82" fmla="*/ 433679 h 558618"/>
              <a:gd name="connsiteX83" fmla="*/ 1446 w 609583"/>
              <a:gd name="connsiteY83" fmla="*/ 426313 h 558618"/>
              <a:gd name="connsiteX84" fmla="*/ 985 w 609583"/>
              <a:gd name="connsiteY84" fmla="*/ 415725 h 558618"/>
              <a:gd name="connsiteX85" fmla="*/ 6516 w 609583"/>
              <a:gd name="connsiteY85" fmla="*/ 400533 h 558618"/>
              <a:gd name="connsiteX86" fmla="*/ 24954 w 609583"/>
              <a:gd name="connsiteY86" fmla="*/ 392246 h 558618"/>
              <a:gd name="connsiteX87" fmla="*/ 36477 w 609583"/>
              <a:gd name="connsiteY87" fmla="*/ 396850 h 558618"/>
              <a:gd name="connsiteX88" fmla="*/ 54454 w 609583"/>
              <a:gd name="connsiteY88" fmla="*/ 377515 h 558618"/>
              <a:gd name="connsiteX89" fmla="*/ 48922 w 609583"/>
              <a:gd name="connsiteY89" fmla="*/ 366006 h 558618"/>
              <a:gd name="connsiteX90" fmla="*/ 55836 w 609583"/>
              <a:gd name="connsiteY90" fmla="*/ 347131 h 558618"/>
              <a:gd name="connsiteX91" fmla="*/ 70587 w 609583"/>
              <a:gd name="connsiteY91" fmla="*/ 340686 h 558618"/>
              <a:gd name="connsiteX92" fmla="*/ 89485 w 609583"/>
              <a:gd name="connsiteY92" fmla="*/ 347591 h 558618"/>
              <a:gd name="connsiteX93" fmla="*/ 94555 w 609583"/>
              <a:gd name="connsiteY93" fmla="*/ 359100 h 558618"/>
              <a:gd name="connsiteX94" fmla="*/ 120829 w 609583"/>
              <a:gd name="connsiteY94" fmla="*/ 357719 h 558618"/>
              <a:gd name="connsiteX95" fmla="*/ 124977 w 609583"/>
              <a:gd name="connsiteY95" fmla="*/ 346210 h 558618"/>
              <a:gd name="connsiteX96" fmla="*/ 143415 w 609583"/>
              <a:gd name="connsiteY96" fmla="*/ 337923 h 558618"/>
              <a:gd name="connsiteX97" fmla="*/ 477725 w 609583"/>
              <a:gd name="connsiteY97" fmla="*/ 221886 h 558618"/>
              <a:gd name="connsiteX98" fmla="*/ 496160 w 609583"/>
              <a:gd name="connsiteY98" fmla="*/ 221886 h 558618"/>
              <a:gd name="connsiteX99" fmla="*/ 496160 w 609583"/>
              <a:gd name="connsiteY99" fmla="*/ 322279 h 558618"/>
              <a:gd name="connsiteX100" fmla="*/ 477725 w 609583"/>
              <a:gd name="connsiteY100" fmla="*/ 322279 h 558618"/>
              <a:gd name="connsiteX101" fmla="*/ 102882 w 609583"/>
              <a:gd name="connsiteY101" fmla="*/ 221886 h 558618"/>
              <a:gd name="connsiteX102" fmla="*/ 121317 w 609583"/>
              <a:gd name="connsiteY102" fmla="*/ 221886 h 558618"/>
              <a:gd name="connsiteX103" fmla="*/ 121317 w 609583"/>
              <a:gd name="connsiteY103" fmla="*/ 322279 h 558618"/>
              <a:gd name="connsiteX104" fmla="*/ 102882 w 609583"/>
              <a:gd name="connsiteY104" fmla="*/ 322279 h 558618"/>
              <a:gd name="connsiteX105" fmla="*/ 231038 w 609583"/>
              <a:gd name="connsiteY105" fmla="*/ 105427 h 558618"/>
              <a:gd name="connsiteX106" fmla="*/ 369337 w 609583"/>
              <a:gd name="connsiteY106" fmla="*/ 105427 h 558618"/>
              <a:gd name="connsiteX107" fmla="*/ 369337 w 609583"/>
              <a:gd name="connsiteY107" fmla="*/ 123862 h 558618"/>
              <a:gd name="connsiteX108" fmla="*/ 231038 w 609583"/>
              <a:gd name="connsiteY108" fmla="*/ 123862 h 558618"/>
              <a:gd name="connsiteX109" fmla="*/ 138340 w 609583"/>
              <a:gd name="connsiteY109" fmla="*/ 91598 h 558618"/>
              <a:gd name="connsiteX110" fmla="*/ 142033 w 609583"/>
              <a:gd name="connsiteY110" fmla="*/ 91598 h 558618"/>
              <a:gd name="connsiteX111" fmla="*/ 185881 w 609583"/>
              <a:gd name="connsiteY111" fmla="*/ 114149 h 558618"/>
              <a:gd name="connsiteX112" fmla="*/ 187727 w 609583"/>
              <a:gd name="connsiteY112" fmla="*/ 117370 h 558618"/>
              <a:gd name="connsiteX113" fmla="*/ 187727 w 609583"/>
              <a:gd name="connsiteY113" fmla="*/ 122893 h 558618"/>
              <a:gd name="connsiteX114" fmla="*/ 185881 w 609583"/>
              <a:gd name="connsiteY114" fmla="*/ 126114 h 558618"/>
              <a:gd name="connsiteX115" fmla="*/ 142033 w 609583"/>
              <a:gd name="connsiteY115" fmla="*/ 148204 h 558618"/>
              <a:gd name="connsiteX116" fmla="*/ 140186 w 609583"/>
              <a:gd name="connsiteY116" fmla="*/ 148664 h 558618"/>
              <a:gd name="connsiteX117" fmla="*/ 138340 w 609583"/>
              <a:gd name="connsiteY117" fmla="*/ 148204 h 558618"/>
              <a:gd name="connsiteX118" fmla="*/ 136494 w 609583"/>
              <a:gd name="connsiteY118" fmla="*/ 144983 h 558618"/>
              <a:gd name="connsiteX119" fmla="*/ 136494 w 609583"/>
              <a:gd name="connsiteY119" fmla="*/ 138540 h 558618"/>
              <a:gd name="connsiteX120" fmla="*/ 138340 w 609583"/>
              <a:gd name="connsiteY120" fmla="*/ 134858 h 558618"/>
              <a:gd name="connsiteX121" fmla="*/ 168803 w 609583"/>
              <a:gd name="connsiteY121" fmla="*/ 120131 h 558618"/>
              <a:gd name="connsiteX122" fmla="*/ 138340 w 609583"/>
              <a:gd name="connsiteY122" fmla="*/ 104944 h 558618"/>
              <a:gd name="connsiteX123" fmla="*/ 136494 w 609583"/>
              <a:gd name="connsiteY123" fmla="*/ 101723 h 558618"/>
              <a:gd name="connsiteX124" fmla="*/ 136494 w 609583"/>
              <a:gd name="connsiteY124" fmla="*/ 95280 h 558618"/>
              <a:gd name="connsiteX125" fmla="*/ 138340 w 609583"/>
              <a:gd name="connsiteY125" fmla="*/ 91598 h 558618"/>
              <a:gd name="connsiteX126" fmla="*/ 81656 w 609583"/>
              <a:gd name="connsiteY126" fmla="*/ 91598 h 558618"/>
              <a:gd name="connsiteX127" fmla="*/ 85343 w 609583"/>
              <a:gd name="connsiteY127" fmla="*/ 91598 h 558618"/>
              <a:gd name="connsiteX128" fmla="*/ 87187 w 609583"/>
              <a:gd name="connsiteY128" fmla="*/ 95280 h 558618"/>
              <a:gd name="connsiteX129" fmla="*/ 87187 w 609583"/>
              <a:gd name="connsiteY129" fmla="*/ 101723 h 558618"/>
              <a:gd name="connsiteX130" fmla="*/ 85343 w 609583"/>
              <a:gd name="connsiteY130" fmla="*/ 104944 h 558618"/>
              <a:gd name="connsiteX131" fmla="*/ 55385 w 609583"/>
              <a:gd name="connsiteY131" fmla="*/ 120131 h 558618"/>
              <a:gd name="connsiteX132" fmla="*/ 85343 w 609583"/>
              <a:gd name="connsiteY132" fmla="*/ 134858 h 558618"/>
              <a:gd name="connsiteX133" fmla="*/ 87187 w 609583"/>
              <a:gd name="connsiteY133" fmla="*/ 138540 h 558618"/>
              <a:gd name="connsiteX134" fmla="*/ 87187 w 609583"/>
              <a:gd name="connsiteY134" fmla="*/ 144983 h 558618"/>
              <a:gd name="connsiteX135" fmla="*/ 85343 w 609583"/>
              <a:gd name="connsiteY135" fmla="*/ 148204 h 558618"/>
              <a:gd name="connsiteX136" fmla="*/ 83500 w 609583"/>
              <a:gd name="connsiteY136" fmla="*/ 148664 h 558618"/>
              <a:gd name="connsiteX137" fmla="*/ 81656 w 609583"/>
              <a:gd name="connsiteY137" fmla="*/ 148204 h 558618"/>
              <a:gd name="connsiteX138" fmla="*/ 38332 w 609583"/>
              <a:gd name="connsiteY138" fmla="*/ 126114 h 558618"/>
              <a:gd name="connsiteX139" fmla="*/ 36028 w 609583"/>
              <a:gd name="connsiteY139" fmla="*/ 122432 h 558618"/>
              <a:gd name="connsiteX140" fmla="*/ 36028 w 609583"/>
              <a:gd name="connsiteY140" fmla="*/ 117370 h 558618"/>
              <a:gd name="connsiteX141" fmla="*/ 38332 w 609583"/>
              <a:gd name="connsiteY141" fmla="*/ 114149 h 558618"/>
              <a:gd name="connsiteX142" fmla="*/ 121745 w 609583"/>
              <a:gd name="connsiteY142" fmla="*/ 76849 h 558618"/>
              <a:gd name="connsiteX143" fmla="*/ 128200 w 609583"/>
              <a:gd name="connsiteY143" fmla="*/ 76849 h 558618"/>
              <a:gd name="connsiteX144" fmla="*/ 131427 w 609583"/>
              <a:gd name="connsiteY144" fmla="*/ 78690 h 558618"/>
              <a:gd name="connsiteX145" fmla="*/ 131888 w 609583"/>
              <a:gd name="connsiteY145" fmla="*/ 82373 h 558618"/>
              <a:gd name="connsiteX146" fmla="*/ 105608 w 609583"/>
              <a:gd name="connsiteY146" fmla="*/ 150048 h 558618"/>
              <a:gd name="connsiteX147" fmla="*/ 101920 w 609583"/>
              <a:gd name="connsiteY147" fmla="*/ 152810 h 558618"/>
              <a:gd name="connsiteX148" fmla="*/ 95465 w 609583"/>
              <a:gd name="connsiteY148" fmla="*/ 152810 h 558618"/>
              <a:gd name="connsiteX149" fmla="*/ 92238 w 609583"/>
              <a:gd name="connsiteY149" fmla="*/ 150969 h 558618"/>
              <a:gd name="connsiteX150" fmla="*/ 92238 w 609583"/>
              <a:gd name="connsiteY150" fmla="*/ 147286 h 558618"/>
              <a:gd name="connsiteX151" fmla="*/ 118057 w 609583"/>
              <a:gd name="connsiteY151" fmla="*/ 79151 h 558618"/>
              <a:gd name="connsiteX152" fmla="*/ 121745 w 609583"/>
              <a:gd name="connsiteY152" fmla="*/ 76849 h 558618"/>
              <a:gd name="connsiteX153" fmla="*/ 466605 w 609583"/>
              <a:gd name="connsiteY153" fmla="*/ 75952 h 558618"/>
              <a:gd name="connsiteX154" fmla="*/ 476757 w 609583"/>
              <a:gd name="connsiteY154" fmla="*/ 76873 h 558618"/>
              <a:gd name="connsiteX155" fmla="*/ 524748 w 609583"/>
              <a:gd name="connsiteY155" fmla="*/ 115096 h 558618"/>
              <a:gd name="connsiteX156" fmla="*/ 528440 w 609583"/>
              <a:gd name="connsiteY156" fmla="*/ 122464 h 558618"/>
              <a:gd name="connsiteX157" fmla="*/ 524748 w 609583"/>
              <a:gd name="connsiteY157" fmla="*/ 130293 h 558618"/>
              <a:gd name="connsiteX158" fmla="*/ 476757 w 609583"/>
              <a:gd name="connsiteY158" fmla="*/ 168515 h 558618"/>
              <a:gd name="connsiteX159" fmla="*/ 470758 w 609583"/>
              <a:gd name="connsiteY159" fmla="*/ 170357 h 558618"/>
              <a:gd name="connsiteX160" fmla="*/ 466605 w 609583"/>
              <a:gd name="connsiteY160" fmla="*/ 169436 h 558618"/>
              <a:gd name="connsiteX161" fmla="*/ 461067 w 609583"/>
              <a:gd name="connsiteY161" fmla="*/ 160686 h 558618"/>
              <a:gd name="connsiteX162" fmla="*/ 461067 w 609583"/>
              <a:gd name="connsiteY162" fmla="*/ 84702 h 558618"/>
              <a:gd name="connsiteX163" fmla="*/ 466605 w 609583"/>
              <a:gd name="connsiteY163" fmla="*/ 75952 h 558618"/>
              <a:gd name="connsiteX164" fmla="*/ 402514 w 609583"/>
              <a:gd name="connsiteY164" fmla="*/ 57075 h 558618"/>
              <a:gd name="connsiteX165" fmla="*/ 402514 w 609583"/>
              <a:gd name="connsiteY165" fmla="*/ 187335 h 558618"/>
              <a:gd name="connsiteX166" fmla="*/ 571742 w 609583"/>
              <a:gd name="connsiteY166" fmla="*/ 187335 h 558618"/>
              <a:gd name="connsiteX167" fmla="*/ 571742 w 609583"/>
              <a:gd name="connsiteY167" fmla="*/ 57075 h 558618"/>
              <a:gd name="connsiteX168" fmla="*/ 26784 w 609583"/>
              <a:gd name="connsiteY168" fmla="*/ 57075 h 558618"/>
              <a:gd name="connsiteX169" fmla="*/ 26784 w 609583"/>
              <a:gd name="connsiteY169" fmla="*/ 187335 h 558618"/>
              <a:gd name="connsiteX170" fmla="*/ 195563 w 609583"/>
              <a:gd name="connsiteY170" fmla="*/ 187335 h 558618"/>
              <a:gd name="connsiteX171" fmla="*/ 195563 w 609583"/>
              <a:gd name="connsiteY171" fmla="*/ 57075 h 558618"/>
              <a:gd name="connsiteX172" fmla="*/ 551453 w 609583"/>
              <a:gd name="connsiteY172" fmla="*/ 17030 h 558618"/>
              <a:gd name="connsiteX173" fmla="*/ 539925 w 609583"/>
              <a:gd name="connsiteY173" fmla="*/ 28537 h 558618"/>
              <a:gd name="connsiteX174" fmla="*/ 551453 w 609583"/>
              <a:gd name="connsiteY174" fmla="*/ 40044 h 558618"/>
              <a:gd name="connsiteX175" fmla="*/ 562981 w 609583"/>
              <a:gd name="connsiteY175" fmla="*/ 28537 h 558618"/>
              <a:gd name="connsiteX176" fmla="*/ 551453 w 609583"/>
              <a:gd name="connsiteY176" fmla="*/ 17030 h 558618"/>
              <a:gd name="connsiteX177" fmla="*/ 507647 w 609583"/>
              <a:gd name="connsiteY177" fmla="*/ 17030 h 558618"/>
              <a:gd name="connsiteX178" fmla="*/ 496120 w 609583"/>
              <a:gd name="connsiteY178" fmla="*/ 28537 h 558618"/>
              <a:gd name="connsiteX179" fmla="*/ 507647 w 609583"/>
              <a:gd name="connsiteY179" fmla="*/ 40044 h 558618"/>
              <a:gd name="connsiteX180" fmla="*/ 519175 w 609583"/>
              <a:gd name="connsiteY180" fmla="*/ 28537 h 558618"/>
              <a:gd name="connsiteX181" fmla="*/ 507647 w 609583"/>
              <a:gd name="connsiteY181" fmla="*/ 17030 h 558618"/>
              <a:gd name="connsiteX182" fmla="*/ 175734 w 609583"/>
              <a:gd name="connsiteY182" fmla="*/ 17030 h 558618"/>
              <a:gd name="connsiteX183" fmla="*/ 164205 w 609583"/>
              <a:gd name="connsiteY183" fmla="*/ 28537 h 558618"/>
              <a:gd name="connsiteX184" fmla="*/ 175734 w 609583"/>
              <a:gd name="connsiteY184" fmla="*/ 40044 h 558618"/>
              <a:gd name="connsiteX185" fmla="*/ 187263 w 609583"/>
              <a:gd name="connsiteY185" fmla="*/ 28537 h 558618"/>
              <a:gd name="connsiteX186" fmla="*/ 175734 w 609583"/>
              <a:gd name="connsiteY186" fmla="*/ 17030 h 558618"/>
              <a:gd name="connsiteX187" fmla="*/ 131925 w 609583"/>
              <a:gd name="connsiteY187" fmla="*/ 17030 h 558618"/>
              <a:gd name="connsiteX188" fmla="*/ 120396 w 609583"/>
              <a:gd name="connsiteY188" fmla="*/ 28537 h 558618"/>
              <a:gd name="connsiteX189" fmla="*/ 131925 w 609583"/>
              <a:gd name="connsiteY189" fmla="*/ 40044 h 558618"/>
              <a:gd name="connsiteX190" fmla="*/ 143454 w 609583"/>
              <a:gd name="connsiteY190" fmla="*/ 28537 h 558618"/>
              <a:gd name="connsiteX191" fmla="*/ 131925 w 609583"/>
              <a:gd name="connsiteY191" fmla="*/ 17030 h 558618"/>
              <a:gd name="connsiteX192" fmla="*/ 393292 w 609583"/>
              <a:gd name="connsiteY192" fmla="*/ 0 h 558618"/>
              <a:gd name="connsiteX193" fmla="*/ 580964 w 609583"/>
              <a:gd name="connsiteY193" fmla="*/ 0 h 558618"/>
              <a:gd name="connsiteX194" fmla="*/ 590186 w 609583"/>
              <a:gd name="connsiteY194" fmla="*/ 9205 h 558618"/>
              <a:gd name="connsiteX195" fmla="*/ 590186 w 609583"/>
              <a:gd name="connsiteY195" fmla="*/ 196541 h 558618"/>
              <a:gd name="connsiteX196" fmla="*/ 580964 w 609583"/>
              <a:gd name="connsiteY196" fmla="*/ 205746 h 558618"/>
              <a:gd name="connsiteX197" fmla="*/ 393292 w 609583"/>
              <a:gd name="connsiteY197" fmla="*/ 205746 h 558618"/>
              <a:gd name="connsiteX198" fmla="*/ 384070 w 609583"/>
              <a:gd name="connsiteY198" fmla="*/ 196541 h 558618"/>
              <a:gd name="connsiteX199" fmla="*/ 384070 w 609583"/>
              <a:gd name="connsiteY199" fmla="*/ 9205 h 558618"/>
              <a:gd name="connsiteX200" fmla="*/ 393292 w 609583"/>
              <a:gd name="connsiteY200" fmla="*/ 0 h 558618"/>
              <a:gd name="connsiteX201" fmla="*/ 17561 w 609583"/>
              <a:gd name="connsiteY201" fmla="*/ 0 h 558618"/>
              <a:gd name="connsiteX202" fmla="*/ 204786 w 609583"/>
              <a:gd name="connsiteY202" fmla="*/ 0 h 558618"/>
              <a:gd name="connsiteX203" fmla="*/ 214009 w 609583"/>
              <a:gd name="connsiteY203" fmla="*/ 9205 h 558618"/>
              <a:gd name="connsiteX204" fmla="*/ 214009 w 609583"/>
              <a:gd name="connsiteY204" fmla="*/ 196541 h 558618"/>
              <a:gd name="connsiteX205" fmla="*/ 204786 w 609583"/>
              <a:gd name="connsiteY205" fmla="*/ 205746 h 558618"/>
              <a:gd name="connsiteX206" fmla="*/ 17561 w 609583"/>
              <a:gd name="connsiteY206" fmla="*/ 205746 h 558618"/>
              <a:gd name="connsiteX207" fmla="*/ 8338 w 609583"/>
              <a:gd name="connsiteY207" fmla="*/ 196541 h 558618"/>
              <a:gd name="connsiteX208" fmla="*/ 8338 w 609583"/>
              <a:gd name="connsiteY208" fmla="*/ 9205 h 558618"/>
              <a:gd name="connsiteX209" fmla="*/ 17561 w 609583"/>
              <a:gd name="connsiteY209" fmla="*/ 0 h 5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609583" h="558618">
                <a:moveTo>
                  <a:pt x="111174" y="429094"/>
                </a:moveTo>
                <a:cubicBezTo>
                  <a:pt x="100572" y="429094"/>
                  <a:pt x="92276" y="437378"/>
                  <a:pt x="92276" y="447962"/>
                </a:cubicBezTo>
                <a:cubicBezTo>
                  <a:pt x="92276" y="458087"/>
                  <a:pt x="100572" y="466831"/>
                  <a:pt x="111174" y="466831"/>
                </a:cubicBezTo>
                <a:cubicBezTo>
                  <a:pt x="121776" y="466831"/>
                  <a:pt x="130072" y="458087"/>
                  <a:pt x="130072" y="447962"/>
                </a:cubicBezTo>
                <a:cubicBezTo>
                  <a:pt x="130072" y="437378"/>
                  <a:pt x="121776" y="429094"/>
                  <a:pt x="111174" y="429094"/>
                </a:cubicBezTo>
                <a:close/>
                <a:moveTo>
                  <a:pt x="111174" y="418969"/>
                </a:moveTo>
                <a:cubicBezTo>
                  <a:pt x="126846" y="418969"/>
                  <a:pt x="139752" y="431855"/>
                  <a:pt x="139752" y="447962"/>
                </a:cubicBezTo>
                <a:cubicBezTo>
                  <a:pt x="139752" y="463609"/>
                  <a:pt x="126846" y="476495"/>
                  <a:pt x="111174" y="476495"/>
                </a:cubicBezTo>
                <a:cubicBezTo>
                  <a:pt x="95502" y="476495"/>
                  <a:pt x="82596" y="463609"/>
                  <a:pt x="82596" y="447962"/>
                </a:cubicBezTo>
                <a:cubicBezTo>
                  <a:pt x="82596" y="431855"/>
                  <a:pt x="95502" y="418969"/>
                  <a:pt x="111174" y="418969"/>
                </a:cubicBezTo>
                <a:close/>
                <a:moveTo>
                  <a:pt x="109702" y="398943"/>
                </a:moveTo>
                <a:cubicBezTo>
                  <a:pt x="103371" y="399123"/>
                  <a:pt x="96976" y="400533"/>
                  <a:pt x="90868" y="403295"/>
                </a:cubicBezTo>
                <a:cubicBezTo>
                  <a:pt x="65977" y="414804"/>
                  <a:pt x="55376" y="443807"/>
                  <a:pt x="66899" y="468206"/>
                </a:cubicBezTo>
                <a:cubicBezTo>
                  <a:pt x="77962" y="492605"/>
                  <a:pt x="107001" y="503654"/>
                  <a:pt x="131430" y="492145"/>
                </a:cubicBezTo>
                <a:cubicBezTo>
                  <a:pt x="156321" y="481096"/>
                  <a:pt x="166923" y="451633"/>
                  <a:pt x="155399" y="427234"/>
                </a:cubicBezTo>
                <a:cubicBezTo>
                  <a:pt x="147103" y="408934"/>
                  <a:pt x="128694" y="398403"/>
                  <a:pt x="109702" y="398943"/>
                </a:cubicBezTo>
                <a:close/>
                <a:moveTo>
                  <a:pt x="527970" y="371512"/>
                </a:moveTo>
                <a:lnTo>
                  <a:pt x="538582" y="377956"/>
                </a:lnTo>
                <a:lnTo>
                  <a:pt x="519204" y="410635"/>
                </a:lnTo>
                <a:lnTo>
                  <a:pt x="504439" y="402350"/>
                </a:lnTo>
                <a:lnTo>
                  <a:pt x="491059" y="445616"/>
                </a:lnTo>
                <a:lnTo>
                  <a:pt x="469374" y="419380"/>
                </a:lnTo>
                <a:lnTo>
                  <a:pt x="460608" y="447917"/>
                </a:lnTo>
                <a:lnTo>
                  <a:pt x="449073" y="444235"/>
                </a:lnTo>
                <a:lnTo>
                  <a:pt x="464760" y="394066"/>
                </a:lnTo>
                <a:lnTo>
                  <a:pt x="485984" y="420301"/>
                </a:lnTo>
                <a:lnTo>
                  <a:pt x="497057" y="383940"/>
                </a:lnTo>
                <a:lnTo>
                  <a:pt x="514590" y="394066"/>
                </a:lnTo>
                <a:close/>
                <a:moveTo>
                  <a:pt x="445409" y="350776"/>
                </a:moveTo>
                <a:lnTo>
                  <a:pt x="445409" y="475091"/>
                </a:lnTo>
                <a:lnTo>
                  <a:pt x="544098" y="475091"/>
                </a:lnTo>
                <a:lnTo>
                  <a:pt x="544098" y="350776"/>
                </a:lnTo>
                <a:close/>
                <a:moveTo>
                  <a:pt x="433419" y="338344"/>
                </a:moveTo>
                <a:lnTo>
                  <a:pt x="556088" y="338344"/>
                </a:lnTo>
                <a:lnTo>
                  <a:pt x="556088" y="474170"/>
                </a:lnTo>
                <a:cubicBezTo>
                  <a:pt x="561161" y="472328"/>
                  <a:pt x="564389" y="468184"/>
                  <a:pt x="564389" y="462659"/>
                </a:cubicBezTo>
                <a:lnTo>
                  <a:pt x="564389" y="417998"/>
                </a:lnTo>
                <a:lnTo>
                  <a:pt x="609583" y="417998"/>
                </a:lnTo>
                <a:lnTo>
                  <a:pt x="609583" y="557046"/>
                </a:lnTo>
                <a:lnTo>
                  <a:pt x="379924" y="557046"/>
                </a:lnTo>
                <a:lnTo>
                  <a:pt x="379924" y="417998"/>
                </a:lnTo>
                <a:lnTo>
                  <a:pt x="425118" y="417998"/>
                </a:lnTo>
                <a:lnTo>
                  <a:pt x="425118" y="462659"/>
                </a:lnTo>
                <a:cubicBezTo>
                  <a:pt x="425118" y="468184"/>
                  <a:pt x="428346" y="472328"/>
                  <a:pt x="433419" y="474170"/>
                </a:cubicBezTo>
                <a:close/>
                <a:moveTo>
                  <a:pt x="143415" y="337923"/>
                </a:moveTo>
                <a:lnTo>
                  <a:pt x="158165" y="343448"/>
                </a:lnTo>
                <a:cubicBezTo>
                  <a:pt x="165540" y="345750"/>
                  <a:pt x="169227" y="354036"/>
                  <a:pt x="166462" y="361402"/>
                </a:cubicBezTo>
                <a:lnTo>
                  <a:pt x="162313" y="373371"/>
                </a:lnTo>
                <a:cubicBezTo>
                  <a:pt x="169688" y="377975"/>
                  <a:pt x="176141" y="383960"/>
                  <a:pt x="181673" y="390865"/>
                </a:cubicBezTo>
                <a:lnTo>
                  <a:pt x="192735" y="385801"/>
                </a:lnTo>
                <a:cubicBezTo>
                  <a:pt x="200110" y="382579"/>
                  <a:pt x="208407" y="385801"/>
                  <a:pt x="211634" y="392707"/>
                </a:cubicBezTo>
                <a:lnTo>
                  <a:pt x="218548" y="406978"/>
                </a:lnTo>
                <a:cubicBezTo>
                  <a:pt x="221774" y="414344"/>
                  <a:pt x="218548" y="422630"/>
                  <a:pt x="211634" y="425853"/>
                </a:cubicBezTo>
                <a:lnTo>
                  <a:pt x="200110" y="431377"/>
                </a:lnTo>
                <a:cubicBezTo>
                  <a:pt x="201493" y="440124"/>
                  <a:pt x="201954" y="448871"/>
                  <a:pt x="201032" y="457157"/>
                </a:cubicBezTo>
                <a:lnTo>
                  <a:pt x="213016" y="461761"/>
                </a:lnTo>
                <a:cubicBezTo>
                  <a:pt x="220391" y="464523"/>
                  <a:pt x="224079" y="472810"/>
                  <a:pt x="221313" y="479715"/>
                </a:cubicBezTo>
                <a:lnTo>
                  <a:pt x="215782" y="494907"/>
                </a:lnTo>
                <a:cubicBezTo>
                  <a:pt x="214399" y="498590"/>
                  <a:pt x="211634" y="501352"/>
                  <a:pt x="208407" y="502733"/>
                </a:cubicBezTo>
                <a:cubicBezTo>
                  <a:pt x="204720" y="504575"/>
                  <a:pt x="201032" y="504575"/>
                  <a:pt x="197345" y="503193"/>
                </a:cubicBezTo>
                <a:lnTo>
                  <a:pt x="185821" y="499050"/>
                </a:lnTo>
                <a:cubicBezTo>
                  <a:pt x="180751" y="505956"/>
                  <a:pt x="174759" y="512401"/>
                  <a:pt x="167845" y="517925"/>
                </a:cubicBezTo>
                <a:lnTo>
                  <a:pt x="173376" y="529434"/>
                </a:lnTo>
                <a:cubicBezTo>
                  <a:pt x="176602" y="536800"/>
                  <a:pt x="173376" y="545086"/>
                  <a:pt x="166462" y="548309"/>
                </a:cubicBezTo>
                <a:lnTo>
                  <a:pt x="151712" y="555214"/>
                </a:lnTo>
                <a:cubicBezTo>
                  <a:pt x="144798" y="558437"/>
                  <a:pt x="136040" y="555214"/>
                  <a:pt x="132813" y="547849"/>
                </a:cubicBezTo>
                <a:lnTo>
                  <a:pt x="127743" y="536800"/>
                </a:lnTo>
                <a:cubicBezTo>
                  <a:pt x="118985" y="538181"/>
                  <a:pt x="110227" y="538641"/>
                  <a:pt x="101469" y="537721"/>
                </a:cubicBezTo>
                <a:lnTo>
                  <a:pt x="97321" y="549230"/>
                </a:lnTo>
                <a:cubicBezTo>
                  <a:pt x="95938" y="552913"/>
                  <a:pt x="93172" y="555675"/>
                  <a:pt x="89946" y="557516"/>
                </a:cubicBezTo>
                <a:cubicBezTo>
                  <a:pt x="86258" y="558897"/>
                  <a:pt x="82571" y="558897"/>
                  <a:pt x="78883" y="557977"/>
                </a:cubicBezTo>
                <a:lnTo>
                  <a:pt x="64133" y="552452"/>
                </a:lnTo>
                <a:cubicBezTo>
                  <a:pt x="60446" y="551071"/>
                  <a:pt x="57680" y="548309"/>
                  <a:pt x="55836" y="545086"/>
                </a:cubicBezTo>
                <a:cubicBezTo>
                  <a:pt x="54454" y="541403"/>
                  <a:pt x="54454" y="537721"/>
                  <a:pt x="55376" y="534038"/>
                </a:cubicBezTo>
                <a:lnTo>
                  <a:pt x="59985" y="522068"/>
                </a:lnTo>
                <a:cubicBezTo>
                  <a:pt x="52610" y="517465"/>
                  <a:pt x="46157" y="511480"/>
                  <a:pt x="40626" y="504575"/>
                </a:cubicBezTo>
                <a:lnTo>
                  <a:pt x="29102" y="509638"/>
                </a:lnTo>
                <a:cubicBezTo>
                  <a:pt x="22188" y="512861"/>
                  <a:pt x="13891" y="510099"/>
                  <a:pt x="10665" y="502733"/>
                </a:cubicBezTo>
                <a:lnTo>
                  <a:pt x="3750" y="488462"/>
                </a:lnTo>
                <a:cubicBezTo>
                  <a:pt x="524" y="481096"/>
                  <a:pt x="3750" y="472810"/>
                  <a:pt x="10665" y="469587"/>
                </a:cubicBezTo>
                <a:lnTo>
                  <a:pt x="22188" y="464523"/>
                </a:lnTo>
                <a:cubicBezTo>
                  <a:pt x="20344" y="455776"/>
                  <a:pt x="20344" y="446569"/>
                  <a:pt x="21266" y="438282"/>
                </a:cubicBezTo>
                <a:lnTo>
                  <a:pt x="9282" y="433679"/>
                </a:lnTo>
                <a:cubicBezTo>
                  <a:pt x="5594" y="432758"/>
                  <a:pt x="2829" y="429996"/>
                  <a:pt x="1446" y="426313"/>
                </a:cubicBezTo>
                <a:cubicBezTo>
                  <a:pt x="-398" y="423090"/>
                  <a:pt x="-398" y="419408"/>
                  <a:pt x="985" y="415725"/>
                </a:cubicBezTo>
                <a:lnTo>
                  <a:pt x="6516" y="400533"/>
                </a:lnTo>
                <a:cubicBezTo>
                  <a:pt x="9282" y="393627"/>
                  <a:pt x="17579" y="389484"/>
                  <a:pt x="24954" y="392246"/>
                </a:cubicBezTo>
                <a:lnTo>
                  <a:pt x="36477" y="396850"/>
                </a:lnTo>
                <a:cubicBezTo>
                  <a:pt x="41547" y="389484"/>
                  <a:pt x="47540" y="383039"/>
                  <a:pt x="54454" y="377515"/>
                </a:cubicBezTo>
                <a:lnTo>
                  <a:pt x="48922" y="366006"/>
                </a:lnTo>
                <a:cubicBezTo>
                  <a:pt x="45696" y="359100"/>
                  <a:pt x="48922" y="350353"/>
                  <a:pt x="55836" y="347131"/>
                </a:cubicBezTo>
                <a:lnTo>
                  <a:pt x="70587" y="340686"/>
                </a:lnTo>
                <a:cubicBezTo>
                  <a:pt x="77501" y="337463"/>
                  <a:pt x="86258" y="340225"/>
                  <a:pt x="89485" y="347591"/>
                </a:cubicBezTo>
                <a:lnTo>
                  <a:pt x="94555" y="359100"/>
                </a:lnTo>
                <a:cubicBezTo>
                  <a:pt x="103313" y="357259"/>
                  <a:pt x="112071" y="356798"/>
                  <a:pt x="120829" y="357719"/>
                </a:cubicBezTo>
                <a:lnTo>
                  <a:pt x="124977" y="346210"/>
                </a:lnTo>
                <a:cubicBezTo>
                  <a:pt x="127743" y="338844"/>
                  <a:pt x="136040" y="335161"/>
                  <a:pt x="143415" y="337923"/>
                </a:cubicBezTo>
                <a:close/>
                <a:moveTo>
                  <a:pt x="477725" y="221886"/>
                </a:moveTo>
                <a:lnTo>
                  <a:pt x="496160" y="221886"/>
                </a:lnTo>
                <a:lnTo>
                  <a:pt x="496160" y="322279"/>
                </a:lnTo>
                <a:lnTo>
                  <a:pt x="477725" y="322279"/>
                </a:lnTo>
                <a:close/>
                <a:moveTo>
                  <a:pt x="102882" y="221886"/>
                </a:moveTo>
                <a:lnTo>
                  <a:pt x="121317" y="221886"/>
                </a:lnTo>
                <a:lnTo>
                  <a:pt x="121317" y="322279"/>
                </a:lnTo>
                <a:lnTo>
                  <a:pt x="102882" y="322279"/>
                </a:lnTo>
                <a:close/>
                <a:moveTo>
                  <a:pt x="231038" y="105427"/>
                </a:moveTo>
                <a:lnTo>
                  <a:pt x="369337" y="105427"/>
                </a:lnTo>
                <a:lnTo>
                  <a:pt x="369337" y="123862"/>
                </a:lnTo>
                <a:lnTo>
                  <a:pt x="231038" y="123862"/>
                </a:lnTo>
                <a:close/>
                <a:moveTo>
                  <a:pt x="138340" y="91598"/>
                </a:moveTo>
                <a:cubicBezTo>
                  <a:pt x="139263" y="91138"/>
                  <a:pt x="140648" y="91138"/>
                  <a:pt x="142033" y="91598"/>
                </a:cubicBezTo>
                <a:lnTo>
                  <a:pt x="185881" y="114149"/>
                </a:lnTo>
                <a:cubicBezTo>
                  <a:pt x="186804" y="114609"/>
                  <a:pt x="187727" y="115989"/>
                  <a:pt x="187727" y="117370"/>
                </a:cubicBezTo>
                <a:lnTo>
                  <a:pt x="187727" y="122893"/>
                </a:lnTo>
                <a:cubicBezTo>
                  <a:pt x="187727" y="124273"/>
                  <a:pt x="186804" y="125654"/>
                  <a:pt x="185881" y="126114"/>
                </a:cubicBezTo>
                <a:lnTo>
                  <a:pt x="142033" y="148204"/>
                </a:lnTo>
                <a:cubicBezTo>
                  <a:pt x="141571" y="148664"/>
                  <a:pt x="141110" y="148664"/>
                  <a:pt x="140186" y="148664"/>
                </a:cubicBezTo>
                <a:cubicBezTo>
                  <a:pt x="139725" y="148664"/>
                  <a:pt x="138802" y="148664"/>
                  <a:pt x="138340" y="148204"/>
                </a:cubicBezTo>
                <a:cubicBezTo>
                  <a:pt x="136956" y="147744"/>
                  <a:pt x="136494" y="146363"/>
                  <a:pt x="136494" y="144983"/>
                </a:cubicBezTo>
                <a:lnTo>
                  <a:pt x="136494" y="138540"/>
                </a:lnTo>
                <a:cubicBezTo>
                  <a:pt x="136494" y="137159"/>
                  <a:pt x="137417" y="135778"/>
                  <a:pt x="138340" y="134858"/>
                </a:cubicBezTo>
                <a:lnTo>
                  <a:pt x="168803" y="120131"/>
                </a:lnTo>
                <a:lnTo>
                  <a:pt x="138340" y="104944"/>
                </a:lnTo>
                <a:cubicBezTo>
                  <a:pt x="137417" y="104484"/>
                  <a:pt x="136494" y="103103"/>
                  <a:pt x="136494" y="101723"/>
                </a:cubicBezTo>
                <a:lnTo>
                  <a:pt x="136494" y="95280"/>
                </a:lnTo>
                <a:cubicBezTo>
                  <a:pt x="136494" y="93899"/>
                  <a:pt x="136956" y="92518"/>
                  <a:pt x="138340" y="91598"/>
                </a:cubicBezTo>
                <a:close/>
                <a:moveTo>
                  <a:pt x="81656" y="91598"/>
                </a:moveTo>
                <a:cubicBezTo>
                  <a:pt x="83039" y="91138"/>
                  <a:pt x="84422" y="91138"/>
                  <a:pt x="85343" y="91598"/>
                </a:cubicBezTo>
                <a:cubicBezTo>
                  <a:pt x="86726" y="92518"/>
                  <a:pt x="87187" y="93899"/>
                  <a:pt x="87187" y="95280"/>
                </a:cubicBezTo>
                <a:lnTo>
                  <a:pt x="87187" y="101723"/>
                </a:lnTo>
                <a:cubicBezTo>
                  <a:pt x="87187" y="103103"/>
                  <a:pt x="86726" y="104484"/>
                  <a:pt x="85343" y="104944"/>
                </a:cubicBezTo>
                <a:lnTo>
                  <a:pt x="55385" y="120131"/>
                </a:lnTo>
                <a:lnTo>
                  <a:pt x="85343" y="134858"/>
                </a:lnTo>
                <a:cubicBezTo>
                  <a:pt x="86726" y="135778"/>
                  <a:pt x="87187" y="137159"/>
                  <a:pt x="87187" y="138540"/>
                </a:cubicBezTo>
                <a:lnTo>
                  <a:pt x="87187" y="144983"/>
                </a:lnTo>
                <a:cubicBezTo>
                  <a:pt x="87187" y="146363"/>
                  <a:pt x="86726" y="147744"/>
                  <a:pt x="85343" y="148204"/>
                </a:cubicBezTo>
                <a:cubicBezTo>
                  <a:pt x="84883" y="148664"/>
                  <a:pt x="83961" y="148664"/>
                  <a:pt x="83500" y="148664"/>
                </a:cubicBezTo>
                <a:cubicBezTo>
                  <a:pt x="82578" y="148664"/>
                  <a:pt x="82117" y="148664"/>
                  <a:pt x="81656" y="148204"/>
                </a:cubicBezTo>
                <a:lnTo>
                  <a:pt x="38332" y="126114"/>
                </a:lnTo>
                <a:cubicBezTo>
                  <a:pt x="36950" y="125194"/>
                  <a:pt x="36028" y="123813"/>
                  <a:pt x="36028" y="122432"/>
                </a:cubicBezTo>
                <a:lnTo>
                  <a:pt x="36028" y="117370"/>
                </a:lnTo>
                <a:cubicBezTo>
                  <a:pt x="36028" y="115989"/>
                  <a:pt x="36950" y="114609"/>
                  <a:pt x="38332" y="114149"/>
                </a:cubicBezTo>
                <a:close/>
                <a:moveTo>
                  <a:pt x="121745" y="76849"/>
                </a:moveTo>
                <a:lnTo>
                  <a:pt x="128200" y="76849"/>
                </a:lnTo>
                <a:cubicBezTo>
                  <a:pt x="129583" y="76849"/>
                  <a:pt x="130505" y="77309"/>
                  <a:pt x="131427" y="78690"/>
                </a:cubicBezTo>
                <a:cubicBezTo>
                  <a:pt x="132349" y="79611"/>
                  <a:pt x="132349" y="80992"/>
                  <a:pt x="131888" y="82373"/>
                </a:cubicBezTo>
                <a:lnTo>
                  <a:pt x="105608" y="150048"/>
                </a:lnTo>
                <a:cubicBezTo>
                  <a:pt x="105147" y="151429"/>
                  <a:pt x="103764" y="152810"/>
                  <a:pt x="101920" y="152810"/>
                </a:cubicBezTo>
                <a:lnTo>
                  <a:pt x="95465" y="152810"/>
                </a:lnTo>
                <a:cubicBezTo>
                  <a:pt x="94543" y="152810"/>
                  <a:pt x="93160" y="151890"/>
                  <a:pt x="92238" y="150969"/>
                </a:cubicBezTo>
                <a:cubicBezTo>
                  <a:pt x="91777" y="150048"/>
                  <a:pt x="91777" y="148667"/>
                  <a:pt x="92238" y="147286"/>
                </a:cubicBezTo>
                <a:lnTo>
                  <a:pt x="118057" y="79151"/>
                </a:lnTo>
                <a:cubicBezTo>
                  <a:pt x="118979" y="77769"/>
                  <a:pt x="120362" y="76849"/>
                  <a:pt x="121745" y="76849"/>
                </a:cubicBezTo>
                <a:close/>
                <a:moveTo>
                  <a:pt x="466605" y="75952"/>
                </a:moveTo>
                <a:cubicBezTo>
                  <a:pt x="469835" y="74110"/>
                  <a:pt x="473988" y="74570"/>
                  <a:pt x="476757" y="76873"/>
                </a:cubicBezTo>
                <a:lnTo>
                  <a:pt x="524748" y="115096"/>
                </a:lnTo>
                <a:cubicBezTo>
                  <a:pt x="527056" y="116938"/>
                  <a:pt x="528440" y="119701"/>
                  <a:pt x="528440" y="122464"/>
                </a:cubicBezTo>
                <a:cubicBezTo>
                  <a:pt x="528440" y="125688"/>
                  <a:pt x="527056" y="128451"/>
                  <a:pt x="524748" y="130293"/>
                </a:cubicBezTo>
                <a:lnTo>
                  <a:pt x="476757" y="168515"/>
                </a:lnTo>
                <a:cubicBezTo>
                  <a:pt x="474911" y="169897"/>
                  <a:pt x="473065" y="170357"/>
                  <a:pt x="470758" y="170357"/>
                </a:cubicBezTo>
                <a:cubicBezTo>
                  <a:pt x="469373" y="170357"/>
                  <a:pt x="467989" y="169897"/>
                  <a:pt x="466605" y="169436"/>
                </a:cubicBezTo>
                <a:cubicBezTo>
                  <a:pt x="463374" y="168055"/>
                  <a:pt x="461067" y="164371"/>
                  <a:pt x="461067" y="160686"/>
                </a:cubicBezTo>
                <a:lnTo>
                  <a:pt x="461067" y="84702"/>
                </a:lnTo>
                <a:cubicBezTo>
                  <a:pt x="461067" y="81017"/>
                  <a:pt x="463374" y="77333"/>
                  <a:pt x="466605" y="75952"/>
                </a:cubicBezTo>
                <a:close/>
                <a:moveTo>
                  <a:pt x="402514" y="57075"/>
                </a:moveTo>
                <a:lnTo>
                  <a:pt x="402514" y="187335"/>
                </a:lnTo>
                <a:lnTo>
                  <a:pt x="571742" y="187335"/>
                </a:lnTo>
                <a:lnTo>
                  <a:pt x="571742" y="57075"/>
                </a:lnTo>
                <a:close/>
                <a:moveTo>
                  <a:pt x="26784" y="57075"/>
                </a:moveTo>
                <a:lnTo>
                  <a:pt x="26784" y="187335"/>
                </a:lnTo>
                <a:lnTo>
                  <a:pt x="195563" y="187335"/>
                </a:lnTo>
                <a:lnTo>
                  <a:pt x="195563" y="57075"/>
                </a:lnTo>
                <a:close/>
                <a:moveTo>
                  <a:pt x="551453" y="17030"/>
                </a:moveTo>
                <a:cubicBezTo>
                  <a:pt x="544997" y="17030"/>
                  <a:pt x="539925" y="22093"/>
                  <a:pt x="539925" y="28537"/>
                </a:cubicBezTo>
                <a:cubicBezTo>
                  <a:pt x="539925" y="34981"/>
                  <a:pt x="544997" y="40044"/>
                  <a:pt x="551453" y="40044"/>
                </a:cubicBezTo>
                <a:cubicBezTo>
                  <a:pt x="557908" y="40044"/>
                  <a:pt x="562981" y="34981"/>
                  <a:pt x="562981" y="28537"/>
                </a:cubicBezTo>
                <a:cubicBezTo>
                  <a:pt x="562981" y="22093"/>
                  <a:pt x="557908" y="17030"/>
                  <a:pt x="551453" y="17030"/>
                </a:cubicBezTo>
                <a:close/>
                <a:moveTo>
                  <a:pt x="507647" y="17030"/>
                </a:moveTo>
                <a:cubicBezTo>
                  <a:pt x="501192" y="17030"/>
                  <a:pt x="496120" y="22093"/>
                  <a:pt x="496120" y="28537"/>
                </a:cubicBezTo>
                <a:cubicBezTo>
                  <a:pt x="496120" y="34981"/>
                  <a:pt x="501192" y="40044"/>
                  <a:pt x="507647" y="40044"/>
                </a:cubicBezTo>
                <a:cubicBezTo>
                  <a:pt x="514103" y="40044"/>
                  <a:pt x="519175" y="34981"/>
                  <a:pt x="519175" y="28537"/>
                </a:cubicBezTo>
                <a:cubicBezTo>
                  <a:pt x="519175" y="22093"/>
                  <a:pt x="514103" y="17030"/>
                  <a:pt x="507647" y="17030"/>
                </a:cubicBezTo>
                <a:close/>
                <a:moveTo>
                  <a:pt x="175734" y="17030"/>
                </a:moveTo>
                <a:cubicBezTo>
                  <a:pt x="169278" y="17030"/>
                  <a:pt x="164205" y="22093"/>
                  <a:pt x="164205" y="28537"/>
                </a:cubicBezTo>
                <a:cubicBezTo>
                  <a:pt x="164205" y="34981"/>
                  <a:pt x="169278" y="40044"/>
                  <a:pt x="175734" y="40044"/>
                </a:cubicBezTo>
                <a:cubicBezTo>
                  <a:pt x="182190" y="40044"/>
                  <a:pt x="187263" y="34981"/>
                  <a:pt x="187263" y="28537"/>
                </a:cubicBezTo>
                <a:cubicBezTo>
                  <a:pt x="187263" y="22093"/>
                  <a:pt x="182190" y="17030"/>
                  <a:pt x="175734" y="17030"/>
                </a:cubicBezTo>
                <a:close/>
                <a:moveTo>
                  <a:pt x="131925" y="17030"/>
                </a:moveTo>
                <a:cubicBezTo>
                  <a:pt x="125469" y="17030"/>
                  <a:pt x="120396" y="22093"/>
                  <a:pt x="120396" y="28537"/>
                </a:cubicBezTo>
                <a:cubicBezTo>
                  <a:pt x="120396" y="34981"/>
                  <a:pt x="125469" y="40044"/>
                  <a:pt x="131925" y="40044"/>
                </a:cubicBezTo>
                <a:cubicBezTo>
                  <a:pt x="138381" y="40044"/>
                  <a:pt x="143454" y="34981"/>
                  <a:pt x="143454" y="28537"/>
                </a:cubicBezTo>
                <a:cubicBezTo>
                  <a:pt x="143454" y="22093"/>
                  <a:pt x="138381" y="17030"/>
                  <a:pt x="131925" y="17030"/>
                </a:cubicBezTo>
                <a:close/>
                <a:moveTo>
                  <a:pt x="393292" y="0"/>
                </a:moveTo>
                <a:lnTo>
                  <a:pt x="580964" y="0"/>
                </a:lnTo>
                <a:cubicBezTo>
                  <a:pt x="586036" y="0"/>
                  <a:pt x="590186" y="4142"/>
                  <a:pt x="590186" y="9205"/>
                </a:cubicBezTo>
                <a:lnTo>
                  <a:pt x="590186" y="196541"/>
                </a:lnTo>
                <a:cubicBezTo>
                  <a:pt x="590186" y="201604"/>
                  <a:pt x="586036" y="205746"/>
                  <a:pt x="580964" y="205746"/>
                </a:cubicBezTo>
                <a:lnTo>
                  <a:pt x="393292" y="205746"/>
                </a:lnTo>
                <a:cubicBezTo>
                  <a:pt x="388220" y="205746"/>
                  <a:pt x="384070" y="201604"/>
                  <a:pt x="384070" y="196541"/>
                </a:cubicBezTo>
                <a:lnTo>
                  <a:pt x="384070" y="9205"/>
                </a:lnTo>
                <a:cubicBezTo>
                  <a:pt x="384070" y="4142"/>
                  <a:pt x="388220" y="0"/>
                  <a:pt x="393292" y="0"/>
                </a:cubicBezTo>
                <a:close/>
                <a:moveTo>
                  <a:pt x="17561" y="0"/>
                </a:moveTo>
                <a:lnTo>
                  <a:pt x="204786" y="0"/>
                </a:lnTo>
                <a:cubicBezTo>
                  <a:pt x="209859" y="0"/>
                  <a:pt x="214009" y="4142"/>
                  <a:pt x="214009" y="9205"/>
                </a:cubicBezTo>
                <a:lnTo>
                  <a:pt x="214009" y="196541"/>
                </a:lnTo>
                <a:cubicBezTo>
                  <a:pt x="214009" y="201604"/>
                  <a:pt x="209859" y="205746"/>
                  <a:pt x="204786" y="205746"/>
                </a:cubicBezTo>
                <a:lnTo>
                  <a:pt x="17561" y="205746"/>
                </a:lnTo>
                <a:cubicBezTo>
                  <a:pt x="12488" y="205746"/>
                  <a:pt x="8338" y="201604"/>
                  <a:pt x="8338" y="196541"/>
                </a:cubicBezTo>
                <a:lnTo>
                  <a:pt x="8338" y="9205"/>
                </a:lnTo>
                <a:cubicBezTo>
                  <a:pt x="8338" y="4142"/>
                  <a:pt x="12488" y="0"/>
                  <a:pt x="17561" y="0"/>
                </a:cubicBezTo>
                <a:close/>
              </a:path>
            </a:pathLst>
          </a:custGeom>
          <a:solidFill>
            <a:schemeClr val="bg1"/>
          </a:solidFill>
          <a:ln>
            <a:noFill/>
          </a:ln>
        </p:spPr>
      </p:sp>
      <p:sp>
        <p:nvSpPr>
          <p:cNvPr id="7" name="矩形 6"/>
          <p:cNvSpPr/>
          <p:nvPr/>
        </p:nvSpPr>
        <p:spPr>
          <a:xfrm>
            <a:off x="3333463" y="2279858"/>
            <a:ext cx="1926254" cy="400110"/>
          </a:xfrm>
          <a:prstGeom prst="rect">
            <a:avLst/>
          </a:prstGeom>
        </p:spPr>
        <p:txBody>
          <a:bodyPr wrap="square">
            <a:spAutoFit/>
          </a:bodyPr>
          <a:lstStyle/>
          <a:p>
            <a:pPr lvl="1"/>
            <a:r>
              <a:rPr lang="zh-CN" altLang="en-US" sz="2000" b="1" dirty="0">
                <a:latin typeface="+mj-ea"/>
                <a:ea typeface="+mj-ea"/>
              </a:rPr>
              <a:t>法务风险</a:t>
            </a:r>
            <a:endParaRPr lang="en-US" altLang="zh-CN" sz="2000" b="1" dirty="0">
              <a:latin typeface="+mj-ea"/>
              <a:ea typeface="+mj-ea"/>
            </a:endParaRPr>
          </a:p>
        </p:txBody>
      </p:sp>
      <p:cxnSp>
        <p:nvCxnSpPr>
          <p:cNvPr id="10" name="直接连接符 9"/>
          <p:cNvCxnSpPr/>
          <p:nvPr/>
        </p:nvCxnSpPr>
        <p:spPr>
          <a:xfrm>
            <a:off x="3769655" y="2689894"/>
            <a:ext cx="1240505"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148898" y="3482676"/>
            <a:ext cx="2954655" cy="400110"/>
          </a:xfrm>
          <a:prstGeom prst="rect">
            <a:avLst/>
          </a:prstGeom>
        </p:spPr>
        <p:txBody>
          <a:bodyPr wrap="none">
            <a:spAutoFit/>
          </a:bodyPr>
          <a:lstStyle/>
          <a:p>
            <a:pPr lvl="1"/>
            <a:r>
              <a:rPr lang="zh-CN" altLang="en-US" sz="2000" b="1" dirty="0">
                <a:latin typeface="+mj-ea"/>
                <a:ea typeface="+mj-ea"/>
              </a:rPr>
              <a:t>种类多样的广告产品</a:t>
            </a:r>
            <a:endParaRPr lang="en-US" altLang="zh-CN" sz="2000" b="1" dirty="0">
              <a:latin typeface="+mj-ea"/>
              <a:ea typeface="+mj-ea"/>
            </a:endParaRPr>
          </a:p>
        </p:txBody>
      </p:sp>
      <p:sp>
        <p:nvSpPr>
          <p:cNvPr id="5" name="矩形 4"/>
          <p:cNvSpPr/>
          <p:nvPr/>
        </p:nvSpPr>
        <p:spPr>
          <a:xfrm>
            <a:off x="6792412" y="4542284"/>
            <a:ext cx="2441694" cy="400110"/>
          </a:xfrm>
          <a:prstGeom prst="rect">
            <a:avLst/>
          </a:prstGeom>
        </p:spPr>
        <p:txBody>
          <a:bodyPr wrap="none">
            <a:spAutoFit/>
          </a:bodyPr>
          <a:lstStyle/>
          <a:p>
            <a:pPr lvl="1"/>
            <a:r>
              <a:rPr lang="zh-CN" altLang="en-US" sz="2000" b="1" dirty="0">
                <a:latin typeface="+mj-ea"/>
                <a:ea typeface="+mj-ea"/>
              </a:rPr>
              <a:t>高效的审核流程</a:t>
            </a:r>
            <a:endParaRPr lang="en-US" altLang="zh-CN" sz="2000" b="1" dirty="0">
              <a:latin typeface="+mj-ea"/>
              <a:ea typeface="+mj-ea"/>
            </a:endParaRPr>
          </a:p>
        </p:txBody>
      </p:sp>
      <p:sp>
        <p:nvSpPr>
          <p:cNvPr id="9" name="矩形 8"/>
          <p:cNvSpPr/>
          <p:nvPr/>
        </p:nvSpPr>
        <p:spPr>
          <a:xfrm>
            <a:off x="7753594" y="3498065"/>
            <a:ext cx="3211135" cy="400110"/>
          </a:xfrm>
          <a:prstGeom prst="rect">
            <a:avLst/>
          </a:prstGeom>
        </p:spPr>
        <p:txBody>
          <a:bodyPr wrap="none">
            <a:spAutoFit/>
          </a:bodyPr>
          <a:lstStyle/>
          <a:p>
            <a:pPr lvl="1"/>
            <a:r>
              <a:rPr lang="zh-CN" altLang="en-US" sz="2000" b="1" dirty="0">
                <a:latin typeface="+mj-ea"/>
                <a:ea typeface="+mj-ea"/>
              </a:rPr>
              <a:t>满足多样性的审核需求</a:t>
            </a:r>
            <a:endParaRPr lang="en-US" altLang="zh-CN" sz="2000" b="1" dirty="0">
              <a:latin typeface="+mj-ea"/>
              <a:ea typeface="+mj-ea"/>
            </a:endParaRPr>
          </a:p>
        </p:txBody>
      </p:sp>
      <p:cxnSp>
        <p:nvCxnSpPr>
          <p:cNvPr id="19" name="直接连接符 18"/>
          <p:cNvCxnSpPr/>
          <p:nvPr/>
        </p:nvCxnSpPr>
        <p:spPr>
          <a:xfrm>
            <a:off x="1508856" y="3929557"/>
            <a:ext cx="2659133"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109988" y="4962147"/>
            <a:ext cx="2197631"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096419" y="3933669"/>
            <a:ext cx="2925046" cy="0"/>
          </a:xfrm>
          <a:prstGeom prst="line">
            <a:avLst/>
          </a:prstGeom>
          <a:ln w="19050">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任意多边形 27"/>
          <p:cNvSpPr/>
          <p:nvPr/>
        </p:nvSpPr>
        <p:spPr>
          <a:xfrm>
            <a:off x="-61022" y="4866452"/>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任意多边形 28"/>
          <p:cNvSpPr/>
          <p:nvPr/>
        </p:nvSpPr>
        <p:spPr>
          <a:xfrm rot="16200000" flipH="1">
            <a:off x="10221416" y="0"/>
            <a:ext cx="2027734" cy="1991549"/>
          </a:xfrm>
          <a:custGeom>
            <a:avLst/>
            <a:gdLst>
              <a:gd name="connsiteX0" fmla="*/ 0 w 2027734"/>
              <a:gd name="connsiteY0" fmla="*/ 0 h 1991549"/>
              <a:gd name="connsiteX1" fmla="*/ 46864 w 2027734"/>
              <a:gd name="connsiteY1" fmla="*/ 0 h 1991549"/>
              <a:gd name="connsiteX2" fmla="*/ 185811 w 2027734"/>
              <a:gd name="connsiteY2" fmla="*/ 86958 h 1991549"/>
              <a:gd name="connsiteX3" fmla="*/ 1982750 w 2027734"/>
              <a:gd name="connsiteY3" fmla="*/ 1914252 h 1991549"/>
              <a:gd name="connsiteX4" fmla="*/ 2027734 w 2027734"/>
              <a:gd name="connsiteY4" fmla="*/ 1991549 h 1991549"/>
              <a:gd name="connsiteX5" fmla="*/ 0 w 2027734"/>
              <a:gd name="connsiteY5" fmla="*/ 1991549 h 199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7734" h="1991549">
                <a:moveTo>
                  <a:pt x="0" y="0"/>
                </a:moveTo>
                <a:lnTo>
                  <a:pt x="46864" y="0"/>
                </a:lnTo>
                <a:lnTo>
                  <a:pt x="185811" y="86958"/>
                </a:lnTo>
                <a:cubicBezTo>
                  <a:pt x="924479" y="573120"/>
                  <a:pt x="1539732" y="1196540"/>
                  <a:pt x="1982750" y="1914252"/>
                </a:cubicBezTo>
                <a:lnTo>
                  <a:pt x="2027734" y="1991549"/>
                </a:lnTo>
                <a:lnTo>
                  <a:pt x="0" y="199154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019902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业务介绍</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3010" y="1125106"/>
            <a:ext cx="10953750" cy="4570677"/>
          </a:xfrm>
        </p:spPr>
      </p:pic>
    </p:spTree>
    <p:extLst>
      <p:ext uri="{BB962C8B-B14F-4D97-AF65-F5344CB8AC3E}">
        <p14:creationId xmlns:p14="http://schemas.microsoft.com/office/powerpoint/2010/main" val="709699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圆角矩形 10"/>
          <p:cNvSpPr/>
          <p:nvPr/>
        </p:nvSpPr>
        <p:spPr>
          <a:xfrm>
            <a:off x="2013924" y="1322115"/>
            <a:ext cx="2612572" cy="4342414"/>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4936054"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7834155" y="1306751"/>
            <a:ext cx="2612572" cy="4357778"/>
          </a:xfrm>
          <a:prstGeom prst="roundRect">
            <a:avLst/>
          </a:prstGeom>
          <a:solidFill>
            <a:schemeClr val="bg1"/>
          </a:solidFill>
          <a:ln>
            <a:noFill/>
          </a:ln>
          <a:effectLst>
            <a:outerShdw blurRad="279400" sx="103000" sy="103000" algn="ctr" rotWithShape="0">
              <a:srgbClr val="000000">
                <a:alpha val="2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p:cNvSpPr/>
          <p:nvPr/>
        </p:nvSpPr>
        <p:spPr>
          <a:xfrm>
            <a:off x="2126743" y="1791962"/>
            <a:ext cx="10218603" cy="369332"/>
          </a:xfrm>
          <a:prstGeom prst="rect">
            <a:avLst/>
          </a:prstGeom>
        </p:spPr>
        <p:txBody>
          <a:bodyPr wrap="square">
            <a:spAutoFit/>
          </a:bodyPr>
          <a:lstStyle/>
          <a:p>
            <a:r>
              <a:rPr lang="en-US" altLang="zh-CN" dirty="0" smtClean="0">
                <a:latin typeface="+mj-ea"/>
              </a:rPr>
              <a:t>01                                        02                                      03</a:t>
            </a:r>
            <a:endParaRPr lang="en-US" altLang="zh-CN" dirty="0">
              <a:latin typeface="+mj-ea"/>
            </a:endParaRPr>
          </a:p>
        </p:txBody>
      </p:sp>
      <p:sp>
        <p:nvSpPr>
          <p:cNvPr id="28" name="矩形 27"/>
          <p:cNvSpPr/>
          <p:nvPr/>
        </p:nvSpPr>
        <p:spPr>
          <a:xfrm>
            <a:off x="4936054" y="2406391"/>
            <a:ext cx="2619457"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834155" y="2406390"/>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013924" y="2406391"/>
            <a:ext cx="2612572" cy="88151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13924" y="3715339"/>
            <a:ext cx="2631490" cy="1015663"/>
          </a:xfrm>
          <a:prstGeom prst="rect">
            <a:avLst/>
          </a:prstGeom>
        </p:spPr>
        <p:txBody>
          <a:bodyPr wrap="square">
            <a:spAutoFit/>
          </a:bodyPr>
          <a:lstStyle/>
          <a:p>
            <a:pPr defTabSz="685800">
              <a:defRPr/>
            </a:pPr>
            <a:r>
              <a:rPr lang="zh-CN" altLang="en-US" sz="2000" dirty="0"/>
              <a:t>基于消息列队的审核模型，无法针对性地处理工</a:t>
            </a:r>
            <a:r>
              <a:rPr lang="zh-CN" altLang="en-US" sz="2000" dirty="0" smtClean="0"/>
              <a:t>单</a:t>
            </a:r>
            <a:endParaRPr lang="en-US" altLang="zh-CN" sz="2000" dirty="0"/>
          </a:p>
        </p:txBody>
      </p:sp>
      <p:sp>
        <p:nvSpPr>
          <p:cNvPr id="18" name="矩形 17"/>
          <p:cNvSpPr/>
          <p:nvPr/>
        </p:nvSpPr>
        <p:spPr>
          <a:xfrm>
            <a:off x="4948305" y="3699976"/>
            <a:ext cx="2612572" cy="1015663"/>
          </a:xfrm>
          <a:prstGeom prst="rect">
            <a:avLst/>
          </a:prstGeom>
        </p:spPr>
        <p:txBody>
          <a:bodyPr wrap="square">
            <a:spAutoFit/>
          </a:bodyPr>
          <a:lstStyle/>
          <a:p>
            <a:r>
              <a:rPr lang="zh-CN" altLang="en-US" sz="2000" dirty="0"/>
              <a:t>审核工单依赖人工审核，上 下游处理速度存在差异</a:t>
            </a:r>
          </a:p>
        </p:txBody>
      </p:sp>
      <p:sp>
        <p:nvSpPr>
          <p:cNvPr id="19" name="矩形 18"/>
          <p:cNvSpPr/>
          <p:nvPr/>
        </p:nvSpPr>
        <p:spPr>
          <a:xfrm>
            <a:off x="7866668" y="3699975"/>
            <a:ext cx="2538021" cy="1015663"/>
          </a:xfrm>
          <a:prstGeom prst="rect">
            <a:avLst/>
          </a:prstGeom>
        </p:spPr>
        <p:txBody>
          <a:bodyPr wrap="square">
            <a:spAutoFit/>
          </a:bodyPr>
          <a:lstStyle/>
          <a:p>
            <a:pPr defTabSz="685800">
              <a:defRPr/>
            </a:pPr>
            <a:r>
              <a:rPr lang="zh-CN" altLang="en-US" sz="2000" dirty="0" smtClean="0"/>
              <a:t>主站</a:t>
            </a:r>
            <a:r>
              <a:rPr lang="zh-CN" altLang="en-US" sz="2000" dirty="0"/>
              <a:t>类</a:t>
            </a:r>
            <a:r>
              <a:rPr lang="zh-CN" altLang="en-US" sz="2000" dirty="0" smtClean="0"/>
              <a:t>目变更</a:t>
            </a:r>
            <a:endParaRPr lang="en-US" altLang="zh-CN" sz="2000" dirty="0" smtClean="0"/>
          </a:p>
          <a:p>
            <a:pPr defTabSz="685800">
              <a:defRPr/>
            </a:pPr>
            <a:r>
              <a:rPr lang="zh-CN" altLang="en-US" sz="2000" dirty="0" smtClean="0"/>
              <a:t>规则中心规则调整</a:t>
            </a:r>
            <a:endParaRPr lang="en-US" altLang="zh-CN" sz="2000" dirty="0"/>
          </a:p>
          <a:p>
            <a:pPr defTabSz="685800">
              <a:defRPr/>
            </a:pPr>
            <a:r>
              <a:rPr lang="en-US" altLang="zh-CN" sz="2000" dirty="0" smtClean="0"/>
              <a:t>······</a:t>
            </a:r>
            <a:endParaRPr lang="en-US" altLang="zh-CN" sz="2000" dirty="0"/>
          </a:p>
        </p:txBody>
      </p:sp>
      <p:sp>
        <p:nvSpPr>
          <p:cNvPr id="16" name="矩形 15"/>
          <p:cNvSpPr/>
          <p:nvPr/>
        </p:nvSpPr>
        <p:spPr>
          <a:xfrm>
            <a:off x="2092949" y="2631707"/>
            <a:ext cx="11487583" cy="430887"/>
          </a:xfrm>
          <a:prstGeom prst="rect">
            <a:avLst/>
          </a:prstGeom>
        </p:spPr>
        <p:txBody>
          <a:bodyPr wrap="square">
            <a:spAutoFit/>
          </a:bodyPr>
          <a:lstStyle/>
          <a:p>
            <a:r>
              <a:rPr lang="zh-CN" altLang="en-US" sz="2200" b="1" dirty="0" smtClean="0">
                <a:latin typeface="+mj-ea"/>
                <a:ea typeface="+mj-ea"/>
              </a:rPr>
              <a:t>模型缺乏针对性            </a:t>
            </a:r>
            <a:r>
              <a:rPr lang="zh-CN" altLang="en-US" sz="2200" b="1" dirty="0" smtClean="0">
                <a:solidFill>
                  <a:srgbClr val="4B4D4F"/>
                </a:solidFill>
                <a:latin typeface="+mj-ea"/>
                <a:ea typeface="+mj-ea"/>
              </a:rPr>
              <a:t>审核速度差异                关联系统影响</a:t>
            </a:r>
            <a:endParaRPr lang="zh-CN" altLang="en-US" sz="2200" b="1" dirty="0">
              <a:solidFill>
                <a:schemeClr val="dk1"/>
              </a:solidFill>
              <a:latin typeface="+mj-ea"/>
              <a:ea typeface="+mj-ea"/>
            </a:endParaRPr>
          </a:p>
        </p:txBody>
      </p:sp>
      <p:sp>
        <p:nvSpPr>
          <p:cNvPr id="3" name="标题 1"/>
          <p:cNvSpPr txBox="1">
            <a:spLocks/>
          </p:cNvSpPr>
          <p:nvPr/>
        </p:nvSpPr>
        <p:spPr>
          <a:xfrm>
            <a:off x="622301" y="134544"/>
            <a:ext cx="10954459" cy="796011"/>
          </a:xfrm>
          <a:prstGeom prst="rect">
            <a:avLst/>
          </a:prstGeom>
        </p:spPr>
        <p:txBody>
          <a:bodyPr/>
          <a:lstStyle>
            <a:lvl1pPr algn="l" defTabSz="685800" rtl="0" eaLnBrk="1" latinLnBrk="0" hangingPunct="1">
              <a:lnSpc>
                <a:spcPct val="90000"/>
              </a:lnSpc>
              <a:spcBef>
                <a:spcPct val="0"/>
              </a:spcBef>
              <a:buNone/>
              <a:defRPr sz="3200" b="1" i="0" kern="1200" baseline="0">
                <a:solidFill>
                  <a:schemeClr val="accent1"/>
                </a:solidFill>
                <a:effectLst/>
                <a:latin typeface="微软雅黑" panose="020B0503020204020204" pitchFamily="34" charset="-122"/>
                <a:ea typeface="微软雅黑" panose="020B0503020204020204" pitchFamily="34" charset="-122"/>
                <a:cs typeface="+mj-cs"/>
              </a:defRPr>
            </a:lvl1pPr>
          </a:lstStyle>
          <a:p>
            <a:r>
              <a:rPr lang="en-US" altLang="zh-CN" dirty="0" smtClean="0"/>
              <a:t>2.</a:t>
            </a:r>
            <a:r>
              <a:rPr lang="zh-CN" altLang="en-US" dirty="0" smtClean="0"/>
              <a:t>问题与挑战</a:t>
            </a:r>
            <a:endParaRPr lang="zh-CN" altLang="en-US" dirty="0"/>
          </a:p>
        </p:txBody>
      </p:sp>
      <p:grpSp>
        <p:nvGrpSpPr>
          <p:cNvPr id="10" name="组合 9"/>
          <p:cNvGrpSpPr/>
          <p:nvPr/>
        </p:nvGrpSpPr>
        <p:grpSpPr>
          <a:xfrm>
            <a:off x="2217126" y="2128636"/>
            <a:ext cx="6119748" cy="32658"/>
            <a:chOff x="486230" y="1447800"/>
            <a:chExt cx="6119748" cy="32658"/>
          </a:xfrm>
        </p:grpSpPr>
        <p:cxnSp>
          <p:nvCxnSpPr>
            <p:cNvPr id="6" name="直接连接符 5"/>
            <p:cNvCxnSpPr/>
            <p:nvPr/>
          </p:nvCxnSpPr>
          <p:spPr>
            <a:xfrm>
              <a:off x="486230" y="1480458"/>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333836"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90687" y="1447800"/>
              <a:ext cx="2721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7747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解决方案</a:t>
            </a:r>
            <a:endParaRPr lang="zh-CN" altLang="en-US" dirty="0"/>
          </a:p>
        </p:txBody>
      </p:sp>
      <p:sp>
        <p:nvSpPr>
          <p:cNvPr id="8" name="矩形 7"/>
          <p:cNvSpPr/>
          <p:nvPr/>
        </p:nvSpPr>
        <p:spPr>
          <a:xfrm>
            <a:off x="2027479" y="4586179"/>
            <a:ext cx="2723823" cy="584775"/>
          </a:xfrm>
          <a:prstGeom prst="rect">
            <a:avLst/>
          </a:prstGeom>
        </p:spPr>
        <p:txBody>
          <a:bodyPr wrap="none">
            <a:spAutoFit/>
          </a:bodyPr>
          <a:lstStyle/>
          <a:p>
            <a:r>
              <a:rPr lang="zh-CN" altLang="en-US" sz="1400" b="1" dirty="0" smtClean="0">
                <a:latin typeface="+mj-ea"/>
                <a:ea typeface="+mj-ea"/>
              </a:rPr>
              <a:t>针对性和审核速度问题：</a:t>
            </a:r>
            <a:endParaRPr lang="en-US" altLang="zh-CN" sz="1400" b="1" dirty="0" smtClean="0">
              <a:latin typeface="+mj-ea"/>
              <a:ea typeface="+mj-ea"/>
            </a:endParaRPr>
          </a:p>
          <a:p>
            <a:r>
              <a:rPr lang="zh-CN" altLang="en-US" b="1" dirty="0" smtClean="0">
                <a:latin typeface="+mj-ea"/>
                <a:ea typeface="+mj-ea"/>
              </a:rPr>
              <a:t>基于审核消息的分级</a:t>
            </a:r>
            <a:r>
              <a:rPr lang="zh-CN" altLang="en-US" b="1" dirty="0">
                <a:latin typeface="+mj-ea"/>
                <a:ea typeface="+mj-ea"/>
              </a:rPr>
              <a:t>模型</a:t>
            </a:r>
            <a:endParaRPr lang="en-US" altLang="zh-CN" b="1" dirty="0">
              <a:latin typeface="+mj-ea"/>
              <a:ea typeface="+mj-ea"/>
            </a:endParaRPr>
          </a:p>
        </p:txBody>
      </p:sp>
      <p:sp>
        <p:nvSpPr>
          <p:cNvPr id="9" name="燕尾形 8"/>
          <p:cNvSpPr/>
          <p:nvPr/>
        </p:nvSpPr>
        <p:spPr>
          <a:xfrm>
            <a:off x="2261647" y="3259918"/>
            <a:ext cx="2246889" cy="6096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a:off x="4301782" y="3259918"/>
            <a:ext cx="2246889" cy="609600"/>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燕尾形 25"/>
          <p:cNvSpPr/>
          <p:nvPr/>
        </p:nvSpPr>
        <p:spPr>
          <a:xfrm>
            <a:off x="6344097" y="3259918"/>
            <a:ext cx="2246889" cy="60960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燕尾形 26"/>
          <p:cNvSpPr/>
          <p:nvPr/>
        </p:nvSpPr>
        <p:spPr>
          <a:xfrm>
            <a:off x="8384232" y="3259918"/>
            <a:ext cx="2246889" cy="609600"/>
          </a:xfrm>
          <a:prstGeom prst="chevron">
            <a:avLst/>
          </a:prstGeom>
          <a:solidFill>
            <a:schemeClr val="accent1">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8" name="燕尾形 27"/>
          <p:cNvSpPr/>
          <p:nvPr/>
        </p:nvSpPr>
        <p:spPr>
          <a:xfrm>
            <a:off x="10444835" y="3259918"/>
            <a:ext cx="894089"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燕尾形 30"/>
          <p:cNvSpPr/>
          <p:nvPr/>
        </p:nvSpPr>
        <p:spPr>
          <a:xfrm>
            <a:off x="1040891" y="3259918"/>
            <a:ext cx="1413051" cy="609600"/>
          </a:xfrm>
          <a:prstGeom prst="chevron">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3042903"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solidFill>
                <a:latin typeface="+mj-ea"/>
                <a:ea typeface="+mj-ea"/>
              </a:rPr>
              <a:t>01</a:t>
            </a:r>
            <a:endParaRPr lang="zh-CN" altLang="en-US" sz="2400" b="1" dirty="0" smtClean="0">
              <a:solidFill>
                <a:schemeClr val="accent1"/>
              </a:solidFill>
              <a:latin typeface="+mj-ea"/>
              <a:ea typeface="+mj-ea"/>
            </a:endParaRPr>
          </a:p>
        </p:txBody>
      </p:sp>
      <p:cxnSp>
        <p:nvCxnSpPr>
          <p:cNvPr id="12" name="直接连接符 11"/>
          <p:cNvCxnSpPr/>
          <p:nvPr/>
        </p:nvCxnSpPr>
        <p:spPr>
          <a:xfrm>
            <a:off x="3345158"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329149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双括号 32"/>
          <p:cNvSpPr/>
          <p:nvPr/>
        </p:nvSpPr>
        <p:spPr>
          <a:xfrm rot="16200000">
            <a:off x="2701457"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圆角矩形 33"/>
          <p:cNvSpPr/>
          <p:nvPr/>
        </p:nvSpPr>
        <p:spPr>
          <a:xfrm>
            <a:off x="1876792" y="3967153"/>
            <a:ext cx="2929321" cy="1816676"/>
          </a:xfrm>
          <a:prstGeom prst="roundRect">
            <a:avLst/>
          </a:prstGeom>
          <a:noFill/>
          <a:ln w="114300">
            <a:solidFill>
              <a:schemeClr val="accent1"/>
            </a:solidFill>
          </a:ln>
          <a:effectLst>
            <a:outerShdw blurRad="50800" dist="38100" algn="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5067375" y="386531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60000"/>
                    <a:lumOff val="40000"/>
                  </a:schemeClr>
                </a:solidFill>
                <a:latin typeface="+mj-ea"/>
                <a:ea typeface="+mj-ea"/>
              </a:rPr>
              <a:t>02</a:t>
            </a:r>
            <a:endParaRPr lang="zh-CN" altLang="en-US" sz="2400" b="1" dirty="0" smtClean="0">
              <a:solidFill>
                <a:schemeClr val="accent1">
                  <a:lumMod val="60000"/>
                  <a:lumOff val="40000"/>
                </a:schemeClr>
              </a:solidFill>
              <a:latin typeface="+mj-ea"/>
              <a:ea typeface="+mj-ea"/>
            </a:endParaRPr>
          </a:p>
        </p:txBody>
      </p:sp>
      <p:cxnSp>
        <p:nvCxnSpPr>
          <p:cNvPr id="36" name="直接连接符 35"/>
          <p:cNvCxnSpPr/>
          <p:nvPr/>
        </p:nvCxnSpPr>
        <p:spPr>
          <a:xfrm>
            <a:off x="5388680"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5334253"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双括号 37"/>
          <p:cNvSpPr/>
          <p:nvPr/>
        </p:nvSpPr>
        <p:spPr>
          <a:xfrm rot="16200000">
            <a:off x="4744217"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矩形 38"/>
          <p:cNvSpPr/>
          <p:nvPr/>
        </p:nvSpPr>
        <p:spPr>
          <a:xfrm>
            <a:off x="4046746" y="1732919"/>
            <a:ext cx="2518638" cy="584775"/>
          </a:xfrm>
          <a:prstGeom prst="rect">
            <a:avLst/>
          </a:prstGeom>
        </p:spPr>
        <p:txBody>
          <a:bodyPr wrap="none">
            <a:spAutoFit/>
          </a:bodyPr>
          <a:lstStyle/>
          <a:p>
            <a:pPr algn="ctr"/>
            <a:r>
              <a:rPr lang="zh-CN" altLang="en-US" sz="1400" b="1" dirty="0">
                <a:latin typeface="+mj-ea"/>
                <a:ea typeface="+mj-ea"/>
              </a:rPr>
              <a:t>关联系统</a:t>
            </a:r>
            <a:r>
              <a:rPr lang="zh-CN" altLang="en-US" sz="1400" b="1" dirty="0" smtClean="0">
                <a:latin typeface="+mj-ea"/>
                <a:ea typeface="+mj-ea"/>
              </a:rPr>
              <a:t>对审核</a:t>
            </a:r>
            <a:r>
              <a:rPr lang="zh-CN" altLang="en-US" sz="1400" b="1" dirty="0">
                <a:latin typeface="+mj-ea"/>
                <a:ea typeface="+mj-ea"/>
              </a:rPr>
              <a:t>中心的影响：</a:t>
            </a:r>
            <a:endParaRPr lang="en-US" altLang="zh-CN" sz="1400" b="1" dirty="0" smtClean="0">
              <a:latin typeface="+mj-ea"/>
              <a:ea typeface="+mj-ea"/>
            </a:endParaRPr>
          </a:p>
          <a:p>
            <a:pPr algn="ctr"/>
            <a:r>
              <a:rPr lang="zh-CN" altLang="en-US" b="1" dirty="0">
                <a:latin typeface="+mj-ea"/>
                <a:ea typeface="+mj-ea"/>
              </a:rPr>
              <a:t>全量清理任务</a:t>
            </a:r>
          </a:p>
        </p:txBody>
      </p:sp>
      <p:sp>
        <p:nvSpPr>
          <p:cNvPr id="41" name="矩形 40"/>
          <p:cNvSpPr/>
          <p:nvPr/>
        </p:nvSpPr>
        <p:spPr>
          <a:xfrm>
            <a:off x="6858702" y="4540890"/>
            <a:ext cx="1107996" cy="584775"/>
          </a:xfrm>
          <a:prstGeom prst="rect">
            <a:avLst/>
          </a:prstGeom>
        </p:spPr>
        <p:txBody>
          <a:bodyPr wrap="none">
            <a:spAutoFit/>
          </a:bodyPr>
          <a:lstStyle/>
          <a:p>
            <a:pPr algn="ctr"/>
            <a:r>
              <a:rPr lang="zh-CN" altLang="en-US" sz="1400" b="1" dirty="0">
                <a:latin typeface="+mj-ea"/>
                <a:ea typeface="+mj-ea"/>
              </a:rPr>
              <a:t>实现</a:t>
            </a:r>
            <a:r>
              <a:rPr lang="zh-CN" altLang="en-US" sz="1400" b="1" dirty="0" smtClean="0">
                <a:latin typeface="+mj-ea"/>
                <a:ea typeface="+mj-ea"/>
              </a:rPr>
              <a:t>：</a:t>
            </a:r>
            <a:endParaRPr lang="en-US" altLang="zh-CN" sz="1400" b="1" dirty="0" smtClean="0">
              <a:latin typeface="+mj-ea"/>
              <a:ea typeface="+mj-ea"/>
            </a:endParaRPr>
          </a:p>
          <a:p>
            <a:pPr algn="ctr"/>
            <a:r>
              <a:rPr lang="zh-CN" altLang="en-US" b="1" dirty="0" smtClean="0">
                <a:latin typeface="+mj-ea"/>
                <a:ea typeface="+mj-ea"/>
              </a:rPr>
              <a:t>结构设计</a:t>
            </a:r>
            <a:endParaRPr lang="en-US" altLang="zh-CN" b="1" dirty="0">
              <a:latin typeface="+mj-ea"/>
              <a:ea typeface="+mj-ea"/>
            </a:endParaRPr>
          </a:p>
        </p:txBody>
      </p:sp>
      <p:sp>
        <p:nvSpPr>
          <p:cNvPr id="42" name="文本框 41"/>
          <p:cNvSpPr txBox="1"/>
          <p:nvPr/>
        </p:nvSpPr>
        <p:spPr>
          <a:xfrm>
            <a:off x="7126062" y="2763690"/>
            <a:ext cx="711841" cy="525657"/>
          </a:xfrm>
          <a:prstGeom prst="rect">
            <a:avLst/>
          </a:prstGeom>
          <a:noFill/>
        </p:spPr>
        <p:txBody>
          <a:bodyPr wrap="square" rtlCol="0">
            <a:spAutoFit/>
          </a:bodyPr>
          <a:lstStyle/>
          <a:p>
            <a:pPr>
              <a:lnSpc>
                <a:spcPct val="130000"/>
              </a:lnSpc>
            </a:pPr>
            <a:r>
              <a:rPr lang="en-US" altLang="zh-CN" sz="2400" b="1" dirty="0" smtClean="0">
                <a:solidFill>
                  <a:schemeClr val="accent1">
                    <a:lumMod val="40000"/>
                    <a:lumOff val="60000"/>
                  </a:schemeClr>
                </a:solidFill>
                <a:latin typeface="+mj-ea"/>
                <a:ea typeface="+mj-ea"/>
              </a:rPr>
              <a:t>03</a:t>
            </a:r>
            <a:endParaRPr lang="zh-CN" altLang="en-US" sz="2400" b="1" dirty="0" smtClean="0">
              <a:solidFill>
                <a:schemeClr val="accent1">
                  <a:lumMod val="40000"/>
                  <a:lumOff val="60000"/>
                </a:schemeClr>
              </a:solidFill>
              <a:latin typeface="+mj-ea"/>
              <a:ea typeface="+mj-ea"/>
            </a:endParaRPr>
          </a:p>
        </p:txBody>
      </p:sp>
      <p:cxnSp>
        <p:nvCxnSpPr>
          <p:cNvPr id="43" name="直接连接符 42"/>
          <p:cNvCxnSpPr/>
          <p:nvPr/>
        </p:nvCxnSpPr>
        <p:spPr>
          <a:xfrm>
            <a:off x="7428317" y="3455188"/>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374650"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双括号 44"/>
          <p:cNvSpPr/>
          <p:nvPr/>
        </p:nvSpPr>
        <p:spPr>
          <a:xfrm rot="16200000">
            <a:off x="6784616" y="3535972"/>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p:cNvSpPr txBox="1"/>
          <p:nvPr/>
        </p:nvSpPr>
        <p:spPr>
          <a:xfrm>
            <a:off x="9129253" y="3865310"/>
            <a:ext cx="711841" cy="525657"/>
          </a:xfrm>
          <a:prstGeom prst="rect">
            <a:avLst/>
          </a:prstGeom>
          <a:noFill/>
        </p:spPr>
        <p:txBody>
          <a:bodyPr wrap="square" rtlCol="0">
            <a:spAutoFit/>
          </a:bodyPr>
          <a:lstStyle/>
          <a:p>
            <a:pPr>
              <a:lnSpc>
                <a:spcPct val="130000"/>
              </a:lnSpc>
            </a:pPr>
            <a:r>
              <a:rPr lang="en-US" altLang="zh-CN" sz="2400" b="1" dirty="0" smtClean="0">
                <a:solidFill>
                  <a:srgbClr val="F1D2C8"/>
                </a:solidFill>
                <a:latin typeface="+mj-ea"/>
                <a:ea typeface="+mj-ea"/>
              </a:rPr>
              <a:t>04</a:t>
            </a:r>
            <a:endParaRPr lang="zh-CN" altLang="en-US" sz="2400" b="1" dirty="0" smtClean="0">
              <a:solidFill>
                <a:srgbClr val="F1D2C8"/>
              </a:solidFill>
              <a:latin typeface="+mj-ea"/>
              <a:ea typeface="+mj-ea"/>
            </a:endParaRPr>
          </a:p>
        </p:txBody>
      </p:sp>
      <p:cxnSp>
        <p:nvCxnSpPr>
          <p:cNvPr id="47" name="直接连接符 46"/>
          <p:cNvCxnSpPr/>
          <p:nvPr/>
        </p:nvCxnSpPr>
        <p:spPr>
          <a:xfrm>
            <a:off x="9443936" y="2687092"/>
            <a:ext cx="0" cy="782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椭圆 47"/>
          <p:cNvSpPr/>
          <p:nvPr/>
        </p:nvSpPr>
        <p:spPr>
          <a:xfrm>
            <a:off x="9396131" y="3455188"/>
            <a:ext cx="107334" cy="1073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双括号 48"/>
          <p:cNvSpPr/>
          <p:nvPr/>
        </p:nvSpPr>
        <p:spPr>
          <a:xfrm rot="16200000">
            <a:off x="8806095" y="685089"/>
            <a:ext cx="1287403" cy="2680436"/>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8354243" y="1588923"/>
            <a:ext cx="2262158" cy="861774"/>
          </a:xfrm>
          <a:prstGeom prst="rect">
            <a:avLst/>
          </a:prstGeom>
        </p:spPr>
        <p:txBody>
          <a:bodyPr wrap="none">
            <a:spAutoFit/>
          </a:bodyPr>
          <a:lstStyle/>
          <a:p>
            <a:pPr algn="ctr"/>
            <a:r>
              <a:rPr lang="zh-CN" altLang="en-US" sz="1400" b="1" dirty="0" smtClean="0">
                <a:latin typeface="+mj-ea"/>
                <a:ea typeface="+mj-ea"/>
              </a:rPr>
              <a:t>遇到问题：</a:t>
            </a:r>
            <a:endParaRPr lang="en-US" altLang="zh-CN" sz="1400" b="1" dirty="0" smtClean="0">
              <a:latin typeface="+mj-ea"/>
              <a:ea typeface="+mj-ea"/>
            </a:endParaRPr>
          </a:p>
          <a:p>
            <a:pPr algn="ctr"/>
            <a:r>
              <a:rPr lang="zh-CN" altLang="en-US" b="1" dirty="0" smtClean="0">
                <a:latin typeface="+mj-ea"/>
                <a:ea typeface="+mj-ea"/>
              </a:rPr>
              <a:t>检查手段、</a:t>
            </a:r>
            <a:endParaRPr lang="en-US" altLang="zh-CN" b="1" dirty="0" smtClean="0">
              <a:latin typeface="+mj-ea"/>
              <a:ea typeface="+mj-ea"/>
            </a:endParaRPr>
          </a:p>
          <a:p>
            <a:pPr algn="ctr"/>
            <a:r>
              <a:rPr lang="zh-CN" altLang="en-US" b="1" dirty="0" smtClean="0">
                <a:latin typeface="+mj-ea"/>
                <a:ea typeface="+mj-ea"/>
              </a:rPr>
              <a:t>解决方法、泄漏原因</a:t>
            </a:r>
            <a:endParaRPr lang="zh-CN" altLang="en-US" b="1" dirty="0">
              <a:latin typeface="+mj-ea"/>
              <a:ea typeface="+mj-ea"/>
            </a:endParaRPr>
          </a:p>
        </p:txBody>
      </p:sp>
    </p:spTree>
    <p:extLst>
      <p:ext uri="{BB962C8B-B14F-4D97-AF65-F5344CB8AC3E}">
        <p14:creationId xmlns:p14="http://schemas.microsoft.com/office/powerpoint/2010/main" val="34662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88588" y="0"/>
            <a:ext cx="5212800" cy="6858000"/>
          </a:xfrm>
          <a:prstGeom prst="rect">
            <a:avLst/>
          </a:prstGeom>
          <a:blipFill>
            <a:blip r:embed="rId3"/>
            <a:srcRect/>
            <a:stretch>
              <a:fillRect l="-51459" r="-5120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988588" y="0"/>
            <a:ext cx="5212800" cy="6858000"/>
          </a:xfrm>
          <a:prstGeom prst="rect">
            <a:avLst/>
          </a:prstGeom>
          <a:solidFill>
            <a:schemeClr val="accent1">
              <a:lumMod val="60000"/>
              <a:lumOff val="4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884359559"/>
              </p:ext>
            </p:extLst>
          </p:nvPr>
        </p:nvGraphicFramePr>
        <p:xfrm>
          <a:off x="811872" y="1159243"/>
          <a:ext cx="5212226" cy="5039998"/>
        </p:xfrm>
        <a:graphic>
          <a:graphicData uri="http://schemas.openxmlformats.org/drawingml/2006/table">
            <a:tbl>
              <a:tblPr firstRow="1" bandRow="1">
                <a:tableStyleId>{5C22544A-7EE6-4342-B048-85BDC9FD1C3A}</a:tableStyleId>
              </a:tblPr>
              <a:tblGrid>
                <a:gridCol w="5212226"/>
              </a:tblGrid>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dirty="0" smtClean="0">
                          <a:solidFill>
                            <a:schemeClr val="accent1"/>
                          </a:solidFill>
                          <a:latin typeface="Arial" panose="020B0604020202020204" pitchFamily="34" charset="0"/>
                          <a:ea typeface="微软雅黑" panose="020B0503020204020204" pitchFamily="34" charset="-122"/>
                        </a:rPr>
                        <a:t>审核基本要求</a:t>
                      </a:r>
                    </a:p>
                  </a:txBody>
                  <a:tcPr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52182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法务风险</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15556">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产品消耗</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54095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kern="1200" dirty="0" smtClean="0">
                          <a:solidFill>
                            <a:schemeClr val="dk1"/>
                          </a:solidFill>
                          <a:latin typeface="+mn-lt"/>
                          <a:ea typeface="+mn-ea"/>
                          <a:cs typeface="+mn-cs"/>
                        </a:rPr>
                        <a:t>关联系统影响效率</a:t>
                      </a:r>
                      <a:endParaRPr lang="en-US" altLang="zh-CN" sz="2000" kern="1200" dirty="0" smtClean="0">
                        <a:solidFill>
                          <a:schemeClr val="dk1"/>
                        </a:solidFill>
                        <a:latin typeface="+mn-lt"/>
                        <a:ea typeface="+mn-ea"/>
                        <a:cs typeface="+mn-cs"/>
                      </a:endParaRP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zh-CN" altLang="en-US" sz="2200" b="1" dirty="0" smtClean="0">
                          <a:solidFill>
                            <a:schemeClr val="accent1"/>
                          </a:solidFill>
                          <a:latin typeface="Arial" panose="020B0604020202020204" pitchFamily="34" charset="0"/>
                          <a:ea typeface="微软雅黑" panose="020B0503020204020204" pitchFamily="34" charset="-122"/>
                        </a:rPr>
                        <a:t>系统对应的设计要求</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消息及时消费</a:t>
                      </a:r>
                      <a:endParaRPr lang="en-US" altLang="zh-CN" sz="2000" dirty="0" smtClean="0"/>
                    </a:p>
                  </a:txBody>
                  <a:tcPr anchor="ctr">
                    <a:lnL w="12700" cmpd="sng">
                      <a:noFill/>
                    </a:lnL>
                    <a:lnR w="12700" cmpd="sng">
                      <a:noFill/>
                    </a:lnR>
                    <a:lnT w="19050" cap="flat" cmpd="sng" algn="ctr">
                      <a:solidFill>
                        <a:schemeClr val="accent1"/>
                      </a:solidFill>
                      <a:prstDash val="solid"/>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629921">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工单优先级</a:t>
                      </a:r>
                      <a:endParaRPr lang="en-US" altLang="zh-CN"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79759">
                <a:tc>
                  <a:txBody>
                    <a:bodyPr/>
                    <a:lstStyle/>
                    <a:p>
                      <a:pPr marL="342900" marR="0" indent="-342900" algn="l" defTabSz="685800" rtl="0" eaLnBrk="1" fontAlgn="auto" latinLnBrk="0" hangingPunct="1">
                        <a:lnSpc>
                          <a:spcPct val="100000"/>
                        </a:lnSpc>
                        <a:spcBef>
                          <a:spcPts val="0"/>
                        </a:spcBef>
                        <a:spcAft>
                          <a:spcPts val="0"/>
                        </a:spcAft>
                        <a:buClr>
                          <a:schemeClr val="tx2">
                            <a:lumMod val="60000"/>
                            <a:lumOff val="40000"/>
                          </a:schemeClr>
                        </a:buClr>
                        <a:buSzPct val="50000"/>
                        <a:buFont typeface="Wingdings" panose="05000000000000000000" pitchFamily="2" charset="2"/>
                        <a:buChar char="u"/>
                        <a:tabLst/>
                        <a:defRPr/>
                      </a:pPr>
                      <a:r>
                        <a:rPr lang="zh-CN" altLang="en-US" sz="2000" dirty="0" smtClean="0"/>
                        <a:t>关联系统工单做单独处理</a:t>
                      </a:r>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9050" cap="flat" cmpd="sng" algn="ctr">
                      <a:solidFill>
                        <a:schemeClr val="tx2">
                          <a:lumMod val="60000"/>
                          <a:lumOff val="40000"/>
                        </a:schemeClr>
                      </a:solidFill>
                      <a:prstDash val="sysDot"/>
                      <a:round/>
                      <a:headEnd type="none" w="med" len="med"/>
                      <a:tailEnd type="none" w="med" len="med"/>
                    </a:lnB>
                    <a:lnTlToBr w="12700" cmpd="sng">
                      <a:noFill/>
                      <a:prstDash val="solid"/>
                    </a:lnTlToBr>
                    <a:lnBlToTr w="12700" cmpd="sng">
                      <a:noFill/>
                      <a:prstDash val="solid"/>
                    </a:lnBlToTr>
                    <a:noFill/>
                  </a:tcPr>
                </a:tc>
              </a:tr>
              <a:tr h="462222">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zh-CN" altLang="en-US" sz="2000" dirty="0" smtClean="0"/>
                    </a:p>
                  </a:txBody>
                  <a:tcPr anchor="ctr">
                    <a:lnL w="12700" cmpd="sng">
                      <a:noFill/>
                    </a:lnL>
                    <a:lnR w="12700" cmpd="sng">
                      <a:noFill/>
                    </a:lnR>
                    <a:lnT w="19050" cap="flat" cmpd="sng" algn="ctr">
                      <a:solidFill>
                        <a:schemeClr val="tx2">
                          <a:lumMod val="60000"/>
                          <a:lumOff val="4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文本框 5"/>
          <p:cNvSpPr txBox="1"/>
          <p:nvPr/>
        </p:nvSpPr>
        <p:spPr>
          <a:xfrm>
            <a:off x="8908621" y="930555"/>
            <a:ext cx="1945148" cy="5268686"/>
          </a:xfrm>
          <a:prstGeom prst="rect">
            <a:avLst/>
          </a:prstGeom>
          <a:noFill/>
        </p:spPr>
        <p:txBody>
          <a:bodyPr vert="eaVert" wrap="square" rtlCol="0">
            <a:spAutoFit/>
          </a:bodyPr>
          <a:lstStyle/>
          <a:p>
            <a:pPr>
              <a:lnSpc>
                <a:spcPct val="130000"/>
              </a:lnSpc>
            </a:pPr>
            <a:r>
              <a:rPr lang="zh-CN" altLang="en-US" sz="8800" dirty="0" smtClean="0">
                <a:solidFill>
                  <a:schemeClr val="bg1">
                    <a:alpha val="50000"/>
                  </a:schemeClr>
                </a:solidFill>
                <a:latin typeface="华文新魏" panose="02010800040101010101" pitchFamily="2" charset="-122"/>
                <a:ea typeface="华文新魏" panose="02010800040101010101" pitchFamily="2" charset="-122"/>
              </a:rPr>
              <a:t>分级模型</a:t>
            </a:r>
          </a:p>
        </p:txBody>
      </p:sp>
      <p:sp>
        <p:nvSpPr>
          <p:cNvPr id="7" name="矩形 6"/>
          <p:cNvSpPr/>
          <p:nvPr/>
        </p:nvSpPr>
        <p:spPr>
          <a:xfrm>
            <a:off x="-159026" y="349624"/>
            <a:ext cx="5764696" cy="8232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61594" y="409258"/>
            <a:ext cx="4950742" cy="652486"/>
          </a:xfrm>
          <a:prstGeom prst="rect">
            <a:avLst/>
          </a:prstGeom>
          <a:noFill/>
        </p:spPr>
        <p:txBody>
          <a:bodyPr wrap="square" rtlCol="0">
            <a:spAutoFit/>
          </a:bodyPr>
          <a:lstStyle/>
          <a:p>
            <a:pPr>
              <a:lnSpc>
                <a:spcPct val="130000"/>
              </a:lnSpc>
            </a:pPr>
            <a:r>
              <a:rPr lang="zh-CN" altLang="en-US" sz="2800" b="1" dirty="0">
                <a:solidFill>
                  <a:schemeClr val="bg1"/>
                </a:solidFill>
                <a:latin typeface="Arial" panose="020B0604020202020204" pitchFamily="34" charset="0"/>
                <a:ea typeface="微软雅黑" panose="020B0503020204020204" pitchFamily="34" charset="-122"/>
              </a:rPr>
              <a:t>分级</a:t>
            </a:r>
            <a:r>
              <a:rPr lang="zh-CN" altLang="en-US" sz="2800" b="1" dirty="0" smtClean="0">
                <a:solidFill>
                  <a:schemeClr val="bg1"/>
                </a:solidFill>
                <a:latin typeface="Arial" panose="020B0604020202020204" pitchFamily="34" charset="0"/>
                <a:ea typeface="微软雅黑" panose="020B0503020204020204" pitchFamily="34" charset="-122"/>
              </a:rPr>
              <a:t>模型 </a:t>
            </a:r>
            <a:r>
              <a:rPr lang="en-US" altLang="zh-CN" sz="2800" b="1" dirty="0" smtClean="0">
                <a:solidFill>
                  <a:schemeClr val="bg1"/>
                </a:solidFill>
                <a:latin typeface="Arial" panose="020B0604020202020204" pitchFamily="34" charset="0"/>
                <a:ea typeface="微软雅黑" panose="020B0503020204020204" pitchFamily="34" charset="-122"/>
              </a:rPr>
              <a:t>——</a:t>
            </a:r>
            <a:r>
              <a:rPr lang="zh-CN" altLang="en-US" sz="2800" b="1" dirty="0" smtClean="0">
                <a:solidFill>
                  <a:schemeClr val="bg1"/>
                </a:solidFill>
                <a:latin typeface="Arial" panose="020B0604020202020204" pitchFamily="34" charset="0"/>
                <a:ea typeface="微软雅黑" panose="020B0503020204020204" pitchFamily="34" charset="-122"/>
              </a:rPr>
              <a:t>要求</a:t>
            </a:r>
            <a:endParaRPr lang="zh-CN" altLang="en-US" sz="2800" b="1"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551879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A000120140530A99PPBG">
  <a:themeElements>
    <a:clrScheme name="kso_RED8">
      <a:dk1>
        <a:srgbClr val="4B4D4F"/>
      </a:dk1>
      <a:lt1>
        <a:srgbClr val="FFFFFF"/>
      </a:lt1>
      <a:dk2>
        <a:srgbClr val="3D3F41"/>
      </a:dk2>
      <a:lt2>
        <a:srgbClr val="EEECE1"/>
      </a:lt2>
      <a:accent1>
        <a:srgbClr val="DC5C31"/>
      </a:accent1>
      <a:accent2>
        <a:srgbClr val="EA9B26"/>
      </a:accent2>
      <a:accent3>
        <a:srgbClr val="D36D8D"/>
      </a:accent3>
      <a:accent4>
        <a:srgbClr val="D46E5A"/>
      </a:accent4>
      <a:accent5>
        <a:srgbClr val="FCCF86"/>
      </a:accent5>
      <a:accent6>
        <a:srgbClr val="AA5ED4"/>
      </a:accent6>
      <a:hlink>
        <a:srgbClr val="00B0F0"/>
      </a:hlink>
      <a:folHlink>
        <a:srgbClr val="AFB2B4"/>
      </a:folHlink>
    </a:clrScheme>
    <a:fontScheme name="KSO主题7">
      <a:majorFont>
        <a:latin typeface="Times New Roman"/>
        <a:ea typeface="华文中宋"/>
        <a:cs typeface=""/>
      </a:majorFont>
      <a:minorFont>
        <a:latin typeface="Times New Roman"/>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10522</TotalTime>
  <Words>4564</Words>
  <Application>Microsoft Office PowerPoint</Application>
  <PresentationFormat>宽屏</PresentationFormat>
  <Paragraphs>428</Paragraphs>
  <Slides>30</Slides>
  <Notes>30</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30</vt:i4>
      </vt:variant>
    </vt:vector>
  </HeadingPairs>
  <TitlesOfParts>
    <vt:vector size="46" baseType="lpstr">
      <vt:lpstr>黑体</vt:lpstr>
      <vt:lpstr>华文新魏</vt:lpstr>
      <vt:lpstr>华文中宋</vt:lpstr>
      <vt:lpstr>宋体</vt:lpstr>
      <vt:lpstr>微软雅黑</vt:lpstr>
      <vt:lpstr>幼圆</vt:lpstr>
      <vt:lpstr>Arial</vt:lpstr>
      <vt:lpstr>Calibri</vt:lpstr>
      <vt:lpstr>Times New Roman</vt:lpstr>
      <vt:lpstr>Wingdings</vt:lpstr>
      <vt:lpstr>Wingdings 2</vt:lpstr>
      <vt:lpstr>A000120140530A99PPBG</vt:lpstr>
      <vt:lpstr>1_A000120140530A99PPBG</vt:lpstr>
      <vt:lpstr>2_A000120140530A99PPBG</vt:lpstr>
      <vt:lpstr>3_A000120140530A99PPBG</vt:lpstr>
      <vt:lpstr>4_A000120140530A99PPBG</vt:lpstr>
      <vt:lpstr>PowerPoint 演示文稿</vt:lpstr>
      <vt:lpstr>PowerPoint 演示文稿</vt:lpstr>
      <vt:lpstr>PowerPoint 演示文稿</vt:lpstr>
      <vt:lpstr>PowerPoint 演示文稿</vt:lpstr>
      <vt:lpstr>PowerPoint 演示文稿</vt:lpstr>
      <vt:lpstr>1.业务介绍</vt:lpstr>
      <vt:lpstr>PowerPoint 演示文稿</vt:lpstr>
      <vt:lpstr>3.解决方案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3.解决方案</vt:lpstr>
      <vt:lpstr>PowerPoint 演示文稿</vt:lpstr>
      <vt:lpstr>PowerPoint 演示文稿</vt:lpstr>
      <vt:lpstr>PowerPoint 演示文稿</vt:lpstr>
      <vt:lpstr>3.解决方案</vt:lpstr>
      <vt:lpstr>PowerPoint 演示文稿</vt:lpstr>
      <vt:lpstr>3.解决方案</vt:lpstr>
      <vt:lpstr>PowerPoint 演示文稿</vt:lpstr>
      <vt:lpstr>PowerPoint 演示文稿</vt:lpstr>
      <vt:lpstr>PowerPoint 演示文稿</vt:lpstr>
      <vt:lpstr>PowerPoint 演示文稿</vt:lpstr>
      <vt:lpstr>4.未来的思考</vt:lpstr>
      <vt:lpstr>5.个人的成长</vt:lpstr>
      <vt:lpstr>PowerPoint 演示文稿</vt:lpstr>
    </vt:vector>
  </TitlesOfParts>
  <Company>Alibaba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编城</dc:creator>
  <cp:lastModifiedBy>编城</cp:lastModifiedBy>
  <cp:revision>686</cp:revision>
  <dcterms:created xsi:type="dcterms:W3CDTF">2018-06-12T11:34:01Z</dcterms:created>
  <dcterms:modified xsi:type="dcterms:W3CDTF">2018-08-07T12:04:22Z</dcterms:modified>
</cp:coreProperties>
</file>